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3" r:id="rId86"/>
    <p:sldId id="344" r:id="rId87"/>
    <p:sldId id="345" r:id="rId88"/>
    <p:sldId id="346" r:id="rId89"/>
    <p:sldId id="347" r:id="rId90"/>
    <p:sldId id="348" r:id="rId91"/>
    <p:sldId id="407" r:id="rId92"/>
    <p:sldId id="392" r:id="rId93"/>
    <p:sldId id="394" r:id="rId94"/>
    <p:sldId id="395" r:id="rId95"/>
    <p:sldId id="396" r:id="rId96"/>
    <p:sldId id="397" r:id="rId97"/>
    <p:sldId id="398" r:id="rId98"/>
    <p:sldId id="399" r:id="rId99"/>
    <p:sldId id="400" r:id="rId100"/>
    <p:sldId id="401" r:id="rId101"/>
    <p:sldId id="402" r:id="rId102"/>
    <p:sldId id="403" r:id="rId103"/>
    <p:sldId id="404" r:id="rId104"/>
    <p:sldId id="405" r:id="rId105"/>
    <p:sldId id="381" r:id="rId106"/>
    <p:sldId id="382" r:id="rId107"/>
    <p:sldId id="383" r:id="rId108"/>
    <p:sldId id="384" r:id="rId109"/>
    <p:sldId id="385" r:id="rId110"/>
    <p:sldId id="386" r:id="rId111"/>
    <p:sldId id="387" r:id="rId112"/>
    <p:sldId id="388" r:id="rId113"/>
    <p:sldId id="406" r:id="rId114"/>
    <p:sldId id="390" r:id="rId115"/>
    <p:sldId id="391" r:id="rId116"/>
    <p:sldId id="373" r:id="rId117"/>
    <p:sldId id="374" r:id="rId118"/>
    <p:sldId id="375" r:id="rId119"/>
    <p:sldId id="376" r:id="rId120"/>
    <p:sldId id="377" r:id="rId121"/>
    <p:sldId id="378" r:id="rId122"/>
    <p:sldId id="379" r:id="rId123"/>
    <p:sldId id="380" r:id="rId124"/>
  </p:sldIdLst>
  <p:sldSz cx="9144000" cy="5143500" type="screen16x9"/>
  <p:notesSz cx="6858000" cy="9144000"/>
  <p:embeddedFontLst>
    <p:embeddedFont>
      <p:font typeface="Figtree" panose="020B0604020202020204" charset="0"/>
      <p:regular r:id="rId126"/>
      <p:bold r:id="rId127"/>
      <p:italic r:id="rId128"/>
      <p:boldItalic r:id="rId129"/>
    </p:embeddedFont>
    <p:embeddedFont>
      <p:font typeface="Figtree Black" panose="020B0604020202020204" charset="0"/>
      <p:bold r:id="rId130"/>
      <p:boldItalic r:id="rId131"/>
    </p:embeddedFont>
    <p:embeddedFont>
      <p:font typeface="Hanken Grotesk" panose="020B0604020202020204" charset="0"/>
      <p:regular r:id="rId132"/>
      <p:bold r:id="rId133"/>
      <p:italic r:id="rId134"/>
      <p:boldItalic r:id="rId135"/>
    </p:embeddedFont>
    <p:embeddedFont>
      <p:font typeface="Lato" panose="020F0502020204030203" pitchFamily="34" charset="0"/>
      <p:regular r:id="rId136"/>
    </p:embeddedFont>
    <p:embeddedFont>
      <p:font typeface="Nunito Light" pitchFamily="2" charset="0"/>
      <p:regular r:id="rId137"/>
    </p:embeddedFont>
    <p:embeddedFont>
      <p:font typeface="Roboto" panose="02000000000000000000" pitchFamily="2"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0" roundtripDataSignature="AMtx7mjchj1kW3SwMzxbxVqqlk1SwPTW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A4BADE-1850-44A2-A1E2-EC7A571817A7}">
  <a:tblStyle styleId="{25A4BADE-1850-44A2-A1E2-EC7A571817A7}"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EBEB"/>
          </a:solidFill>
        </a:fill>
      </a:tcStyle>
    </a:wholeTbl>
    <a:band1H>
      <a:tcTxStyle/>
      <a:tcStyle>
        <a:tcBdr/>
        <a:fill>
          <a:solidFill>
            <a:srgbClr val="D5D5D5"/>
          </a:solidFill>
        </a:fill>
      </a:tcStyle>
    </a:band1H>
    <a:band2H>
      <a:tcTxStyle/>
      <a:tcStyle>
        <a:tcBdr/>
      </a:tcStyle>
    </a:band2H>
    <a:band1V>
      <a:tcTxStyle/>
      <a:tcStyle>
        <a:tcBdr/>
        <a:fill>
          <a:solidFill>
            <a:srgbClr val="D5D5D5"/>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858" y="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9.xml"/><Relationship Id="rId85" Type="http://schemas.openxmlformats.org/officeDocument/2006/relationships/slide" Target="slides/slide84.xml"/><Relationship Id="rId150" Type="http://customschemas.google.com/relationships/presentationmetadata" Target="meta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5.fntdata"/><Relationship Id="rId135" Type="http://schemas.openxmlformats.org/officeDocument/2006/relationships/font" Target="fonts/font10.fntdata"/><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141"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7.fntdata"/><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8.fntdata"/><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0312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2e829f2828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7" name="Google Shape;1217;g2e829f28289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2e829f2828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3" name="Google Shape;1223;g2e829f28289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e829f28289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9" name="Google Shape;1229;g2e829f28289_0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2e829f28289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2e829f28289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2e829f28289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2e829f28289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2e829f28289_0_1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2e829f28289_0_1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2e829f28289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2e829f28289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2e829f28289_0_1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2e829f28289_0_1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0" name="Google Shape;73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2" name="Google Shape;832;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8" name="Google Shape;83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4" name="Google Shape;84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3" name="Google Shape;863;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9" name="Google Shape;869;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1" name="Google Shape;881;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7" name="Google Shape;8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4" name="Google Shape;89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3" name="Google Shape;913;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0" name="Google Shape;920;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7" name="Google Shape;9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3" name="Google Shape;933;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9" name="Google Shape;939;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6" name="Google Shape;946;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2" name="Google Shape;952;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9" name="Google Shape;959;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7" name="Google Shape;967;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e829f2828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e829f2828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e829f2828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e829f2828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e829f2828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e829f2828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4" name="Google Shape;994;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e829f282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e829f282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e829f2828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e829f2828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e829f2828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e829f2828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e829f2828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e829f2828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e829f2828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2e829f2828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e829f2828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2e829f2828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11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 name="Google Shape;10;p112"/>
          <p:cNvGrpSpPr/>
          <p:nvPr/>
        </p:nvGrpSpPr>
        <p:grpSpPr>
          <a:xfrm>
            <a:off x="727425" y="-49275"/>
            <a:ext cx="7703400" cy="5243325"/>
            <a:chOff x="727425" y="-49275"/>
            <a:chExt cx="7703400" cy="5243325"/>
          </a:xfrm>
        </p:grpSpPr>
        <p:sp>
          <p:nvSpPr>
            <p:cNvPr id="11" name="Google Shape;11;p11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 name="Google Shape;12;p112"/>
            <p:cNvCxnSpPr/>
            <p:nvPr/>
          </p:nvCxnSpPr>
          <p:spPr>
            <a:xfrm rot="10800000">
              <a:off x="727425" y="-49275"/>
              <a:ext cx="0" cy="585600"/>
            </a:xfrm>
            <a:prstGeom prst="straightConnector1">
              <a:avLst/>
            </a:prstGeom>
            <a:noFill/>
            <a:ln w="19050" cap="flat" cmpd="sng">
              <a:solidFill>
                <a:schemeClr val="dk1"/>
              </a:solidFill>
              <a:prstDash val="solid"/>
              <a:round/>
              <a:headEnd type="none" w="sm" len="sm"/>
              <a:tailEnd type="none" w="sm" len="sm"/>
            </a:ln>
          </p:spPr>
        </p:cxnSp>
        <p:cxnSp>
          <p:nvCxnSpPr>
            <p:cNvPr id="13" name="Google Shape;13;p112"/>
            <p:cNvCxnSpPr/>
            <p:nvPr/>
          </p:nvCxnSpPr>
          <p:spPr>
            <a:xfrm rot="10800000">
              <a:off x="8430775" y="4608450"/>
              <a:ext cx="0" cy="585600"/>
            </a:xfrm>
            <a:prstGeom prst="straightConnector1">
              <a:avLst/>
            </a:prstGeom>
            <a:noFill/>
            <a:ln w="19050" cap="flat" cmpd="sng">
              <a:solidFill>
                <a:schemeClr val="dk1"/>
              </a:solidFill>
              <a:prstDash val="solid"/>
              <a:round/>
              <a:headEnd type="none" w="sm" len="sm"/>
              <a:tailEnd type="none" w="sm" len="sm"/>
            </a:ln>
          </p:spPr>
        </p:cxnSp>
      </p:grpSp>
      <p:sp>
        <p:nvSpPr>
          <p:cNvPr id="14" name="Google Shape;14;p112"/>
          <p:cNvSpPr txBox="1">
            <a:spLocks noGrp="1"/>
          </p:cNvSpPr>
          <p:nvPr>
            <p:ph type="ctrTitle"/>
          </p:nvPr>
        </p:nvSpPr>
        <p:spPr>
          <a:xfrm>
            <a:off x="1087125" y="1670213"/>
            <a:ext cx="5897400" cy="13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3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5" name="Google Shape;15;p112"/>
          <p:cNvSpPr txBox="1">
            <a:spLocks noGrp="1"/>
          </p:cNvSpPr>
          <p:nvPr>
            <p:ph type="subTitle" idx="1"/>
          </p:nvPr>
        </p:nvSpPr>
        <p:spPr>
          <a:xfrm>
            <a:off x="1087125" y="2997488"/>
            <a:ext cx="5897400" cy="47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sp>
        <p:nvSpPr>
          <p:cNvPr id="123" name="Google Shape;123;p122"/>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 name="Google Shape;124;p122"/>
          <p:cNvGrpSpPr/>
          <p:nvPr/>
        </p:nvGrpSpPr>
        <p:grpSpPr>
          <a:xfrm>
            <a:off x="232200" y="-49400"/>
            <a:ext cx="8679000" cy="5250800"/>
            <a:chOff x="232200" y="-49400"/>
            <a:chExt cx="8679000" cy="5250800"/>
          </a:xfrm>
        </p:grpSpPr>
        <p:grpSp>
          <p:nvGrpSpPr>
            <p:cNvPr id="125" name="Google Shape;125;p122"/>
            <p:cNvGrpSpPr/>
            <p:nvPr/>
          </p:nvGrpSpPr>
          <p:grpSpPr>
            <a:xfrm>
              <a:off x="232200" y="-49400"/>
              <a:ext cx="8679000" cy="5250800"/>
              <a:chOff x="232200" y="-49400"/>
              <a:chExt cx="8679000" cy="5250800"/>
            </a:xfrm>
          </p:grpSpPr>
          <p:sp>
            <p:nvSpPr>
              <p:cNvPr id="126" name="Google Shape;126;p1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7" name="Google Shape;127;p122"/>
              <p:cNvCxnSpPr/>
              <p:nvPr/>
            </p:nvCxnSpPr>
            <p:spPr>
              <a:xfrm rot="10800000">
                <a:off x="8911200" y="-49400"/>
                <a:ext cx="0" cy="284100"/>
              </a:xfrm>
              <a:prstGeom prst="straightConnector1">
                <a:avLst/>
              </a:prstGeom>
              <a:noFill/>
              <a:ln w="19050" cap="flat" cmpd="sng">
                <a:solidFill>
                  <a:schemeClr val="dk1"/>
                </a:solidFill>
                <a:prstDash val="solid"/>
                <a:round/>
                <a:headEnd type="none" w="sm" len="sm"/>
                <a:tailEnd type="none" w="sm" len="sm"/>
              </a:ln>
            </p:spPr>
          </p:cxnSp>
          <p:cxnSp>
            <p:nvCxnSpPr>
              <p:cNvPr id="128" name="Google Shape;128;p122"/>
              <p:cNvCxnSpPr/>
              <p:nvPr/>
            </p:nvCxnSpPr>
            <p:spPr>
              <a:xfrm rot="10800000">
                <a:off x="232200" y="4917300"/>
                <a:ext cx="0" cy="284100"/>
              </a:xfrm>
              <a:prstGeom prst="straightConnector1">
                <a:avLst/>
              </a:prstGeom>
              <a:noFill/>
              <a:ln w="19050" cap="flat" cmpd="sng">
                <a:solidFill>
                  <a:schemeClr val="dk1"/>
                </a:solidFill>
                <a:prstDash val="solid"/>
                <a:round/>
                <a:headEnd type="none" w="sm" len="sm"/>
                <a:tailEnd type="none" w="sm" len="sm"/>
              </a:ln>
            </p:spPr>
          </p:cxnSp>
        </p:grpSp>
        <p:sp>
          <p:nvSpPr>
            <p:cNvPr id="129" name="Google Shape;129;p1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p1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1"/>
        <p:cNvGrpSpPr/>
        <p:nvPr/>
      </p:nvGrpSpPr>
      <p:grpSpPr>
        <a:xfrm>
          <a:off x="0" y="0"/>
          <a:ext cx="0" cy="0"/>
          <a:chOff x="0" y="0"/>
          <a:chExt cx="0" cy="0"/>
        </a:xfrm>
      </p:grpSpPr>
      <p:sp>
        <p:nvSpPr>
          <p:cNvPr id="132" name="Google Shape;132;p123"/>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 name="Google Shape;133;p123"/>
          <p:cNvGrpSpPr/>
          <p:nvPr/>
        </p:nvGrpSpPr>
        <p:grpSpPr>
          <a:xfrm>
            <a:off x="-19050" y="-16000"/>
            <a:ext cx="8930250" cy="4933300"/>
            <a:chOff x="-19050" y="-16000"/>
            <a:chExt cx="8930250" cy="4933300"/>
          </a:xfrm>
        </p:grpSpPr>
        <p:sp>
          <p:nvSpPr>
            <p:cNvPr id="134" name="Google Shape;134;p12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5" name="Google Shape;135;p123"/>
            <p:cNvCxnSpPr/>
            <p:nvPr/>
          </p:nvCxnSpPr>
          <p:spPr>
            <a:xfrm rot="10800000">
              <a:off x="-19050" y="4917300"/>
              <a:ext cx="258900" cy="0"/>
            </a:xfrm>
            <a:prstGeom prst="straightConnector1">
              <a:avLst/>
            </a:prstGeom>
            <a:noFill/>
            <a:ln w="19050" cap="flat" cmpd="sng">
              <a:solidFill>
                <a:schemeClr val="dk1"/>
              </a:solidFill>
              <a:prstDash val="solid"/>
              <a:round/>
              <a:headEnd type="none" w="sm" len="sm"/>
              <a:tailEnd type="none" w="sm" len="sm"/>
            </a:ln>
          </p:spPr>
        </p:cxnSp>
        <p:cxnSp>
          <p:nvCxnSpPr>
            <p:cNvPr id="136" name="Google Shape;136;p123"/>
            <p:cNvCxnSpPr/>
            <p:nvPr/>
          </p:nvCxnSpPr>
          <p:spPr>
            <a:xfrm rot="10800000">
              <a:off x="8911200" y="-16000"/>
              <a:ext cx="0" cy="258900"/>
            </a:xfrm>
            <a:prstGeom prst="straightConnector1">
              <a:avLst/>
            </a:prstGeom>
            <a:noFill/>
            <a:ln w="19050" cap="flat" cmpd="sng">
              <a:solidFill>
                <a:schemeClr val="dk1"/>
              </a:solidFill>
              <a:prstDash val="solid"/>
              <a:round/>
              <a:headEnd type="none" w="sm" len="sm"/>
              <a:tailEnd type="none" w="sm" len="sm"/>
            </a:ln>
          </p:spPr>
        </p:cxnSp>
      </p:grpSp>
      <p:sp>
        <p:nvSpPr>
          <p:cNvPr id="137" name="Google Shape;137;p123"/>
          <p:cNvSpPr txBox="1">
            <a:spLocks noGrp="1"/>
          </p:cNvSpPr>
          <p:nvPr>
            <p:ph type="title"/>
          </p:nvPr>
        </p:nvSpPr>
        <p:spPr>
          <a:xfrm>
            <a:off x="720000" y="448050"/>
            <a:ext cx="7710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8" name="Google Shape;138;p123"/>
          <p:cNvSpPr txBox="1">
            <a:spLocks noGrp="1"/>
          </p:cNvSpPr>
          <p:nvPr>
            <p:ph type="subTitle" idx="1"/>
          </p:nvPr>
        </p:nvSpPr>
        <p:spPr>
          <a:xfrm>
            <a:off x="1733625" y="1361025"/>
            <a:ext cx="6580200" cy="2906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Char char="●"/>
              <a:defRPr sz="1600">
                <a:latin typeface="Hanken Grotesk"/>
                <a:ea typeface="Hanken Grotesk"/>
                <a:cs typeface="Hanken Grotesk"/>
                <a:sym typeface="Hanken Grotesk"/>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9"/>
        <p:cNvGrpSpPr/>
        <p:nvPr/>
      </p:nvGrpSpPr>
      <p:grpSpPr>
        <a:xfrm>
          <a:off x="0" y="0"/>
          <a:ext cx="0" cy="0"/>
          <a:chOff x="0" y="0"/>
          <a:chExt cx="0" cy="0"/>
        </a:xfrm>
      </p:grpSpPr>
      <p:sp>
        <p:nvSpPr>
          <p:cNvPr id="140" name="Google Shape;140;p124"/>
          <p:cNvSpPr/>
          <p:nvPr/>
        </p:nvSpPr>
        <p:spPr>
          <a:xfrm>
            <a:off x="2007375" y="277690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 name="Google Shape;141;p124"/>
          <p:cNvGrpSpPr/>
          <p:nvPr/>
        </p:nvGrpSpPr>
        <p:grpSpPr>
          <a:xfrm>
            <a:off x="-25" y="533550"/>
            <a:ext cx="9270975" cy="4075025"/>
            <a:chOff x="-25" y="533550"/>
            <a:chExt cx="9270975" cy="4075025"/>
          </a:xfrm>
        </p:grpSpPr>
        <p:sp>
          <p:nvSpPr>
            <p:cNvPr id="142" name="Google Shape;142;p124"/>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0" i="0" u="none" strike="noStrike" cap="none">
                <a:solidFill>
                  <a:schemeClr val="dk1"/>
                </a:solidFill>
                <a:latin typeface="Figtree Black"/>
                <a:ea typeface="Figtree Black"/>
                <a:cs typeface="Figtree Black"/>
                <a:sym typeface="Figtree Black"/>
              </a:endParaRPr>
            </a:p>
          </p:txBody>
        </p:sp>
        <p:cxnSp>
          <p:nvCxnSpPr>
            <p:cNvPr id="143" name="Google Shape;143;p124"/>
            <p:cNvCxnSpPr/>
            <p:nvPr/>
          </p:nvCxnSpPr>
          <p:spPr>
            <a:xfrm rot="10800000">
              <a:off x="8430950" y="533550"/>
              <a:ext cx="840000" cy="0"/>
            </a:xfrm>
            <a:prstGeom prst="straightConnector1">
              <a:avLst/>
            </a:prstGeom>
            <a:noFill/>
            <a:ln w="19050" cap="flat" cmpd="sng">
              <a:solidFill>
                <a:schemeClr val="dk1"/>
              </a:solidFill>
              <a:prstDash val="solid"/>
              <a:round/>
              <a:headEnd type="none" w="sm" len="sm"/>
              <a:tailEnd type="none" w="sm" len="sm"/>
            </a:ln>
          </p:spPr>
        </p:cxnSp>
        <p:cxnSp>
          <p:nvCxnSpPr>
            <p:cNvPr id="144" name="Google Shape;144;p124"/>
            <p:cNvCxnSpPr/>
            <p:nvPr/>
          </p:nvCxnSpPr>
          <p:spPr>
            <a:xfrm rot="10800000">
              <a:off x="-25" y="4608575"/>
              <a:ext cx="740700" cy="0"/>
            </a:xfrm>
            <a:prstGeom prst="straightConnector1">
              <a:avLst/>
            </a:prstGeom>
            <a:noFill/>
            <a:ln w="19050" cap="flat" cmpd="sng">
              <a:solidFill>
                <a:schemeClr val="dk1"/>
              </a:solidFill>
              <a:prstDash val="solid"/>
              <a:round/>
              <a:headEnd type="none" w="sm" len="sm"/>
              <a:tailEnd type="none" w="sm" len="sm"/>
            </a:ln>
          </p:spPr>
        </p:cxnSp>
      </p:grpSp>
      <p:sp>
        <p:nvSpPr>
          <p:cNvPr id="145" name="Google Shape;145;p124"/>
          <p:cNvSpPr txBox="1">
            <a:spLocks noGrp="1"/>
          </p:cNvSpPr>
          <p:nvPr>
            <p:ph type="title"/>
          </p:nvPr>
        </p:nvSpPr>
        <p:spPr>
          <a:xfrm>
            <a:off x="1644450" y="1733400"/>
            <a:ext cx="5855100" cy="760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3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6"/>
        <p:cNvGrpSpPr/>
        <p:nvPr/>
      </p:nvGrpSpPr>
      <p:grpSpPr>
        <a:xfrm>
          <a:off x="0" y="0"/>
          <a:ext cx="0" cy="0"/>
          <a:chOff x="0" y="0"/>
          <a:chExt cx="0" cy="0"/>
        </a:xfrm>
      </p:grpSpPr>
      <p:sp>
        <p:nvSpPr>
          <p:cNvPr id="147" name="Google Shape;147;p125"/>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8" name="Google Shape;148;p125"/>
          <p:cNvGrpSpPr/>
          <p:nvPr/>
        </p:nvGrpSpPr>
        <p:grpSpPr>
          <a:xfrm>
            <a:off x="727425" y="-49275"/>
            <a:ext cx="7703400" cy="5243325"/>
            <a:chOff x="727425" y="-49275"/>
            <a:chExt cx="7703400" cy="5243325"/>
          </a:xfrm>
        </p:grpSpPr>
        <p:sp>
          <p:nvSpPr>
            <p:cNvPr id="149" name="Google Shape;149;p125"/>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0" name="Google Shape;150;p125"/>
            <p:cNvCxnSpPr/>
            <p:nvPr/>
          </p:nvCxnSpPr>
          <p:spPr>
            <a:xfrm rot="10800000">
              <a:off x="727425" y="-49275"/>
              <a:ext cx="0" cy="585600"/>
            </a:xfrm>
            <a:prstGeom prst="straightConnector1">
              <a:avLst/>
            </a:prstGeom>
            <a:noFill/>
            <a:ln w="19050" cap="flat" cmpd="sng">
              <a:solidFill>
                <a:schemeClr val="dk1"/>
              </a:solidFill>
              <a:prstDash val="solid"/>
              <a:round/>
              <a:headEnd type="none" w="sm" len="sm"/>
              <a:tailEnd type="none" w="sm" len="sm"/>
            </a:ln>
          </p:spPr>
        </p:cxnSp>
        <p:cxnSp>
          <p:nvCxnSpPr>
            <p:cNvPr id="151" name="Google Shape;151;p125"/>
            <p:cNvCxnSpPr/>
            <p:nvPr/>
          </p:nvCxnSpPr>
          <p:spPr>
            <a:xfrm rot="10800000">
              <a:off x="8430775" y="4608450"/>
              <a:ext cx="0" cy="585600"/>
            </a:xfrm>
            <a:prstGeom prst="straightConnector1">
              <a:avLst/>
            </a:prstGeom>
            <a:noFill/>
            <a:ln w="19050" cap="flat" cmpd="sng">
              <a:solidFill>
                <a:schemeClr val="dk1"/>
              </a:solidFill>
              <a:prstDash val="solid"/>
              <a:round/>
              <a:headEnd type="none" w="sm" len="sm"/>
              <a:tailEnd type="none" w="sm" len="sm"/>
            </a:ln>
          </p:spPr>
        </p:cxnSp>
      </p:grpSp>
      <p:sp>
        <p:nvSpPr>
          <p:cNvPr id="152" name="Google Shape;152;p125"/>
          <p:cNvSpPr txBox="1">
            <a:spLocks noGrp="1"/>
          </p:cNvSpPr>
          <p:nvPr>
            <p:ph type="title"/>
          </p:nvPr>
        </p:nvSpPr>
        <p:spPr>
          <a:xfrm>
            <a:off x="3496850" y="1021763"/>
            <a:ext cx="4294800" cy="2095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sz="4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3" name="Google Shape;153;p125"/>
          <p:cNvSpPr txBox="1">
            <a:spLocks noGrp="1"/>
          </p:cNvSpPr>
          <p:nvPr>
            <p:ph type="subTitle" idx="1"/>
          </p:nvPr>
        </p:nvSpPr>
        <p:spPr>
          <a:xfrm>
            <a:off x="3496850" y="3117038"/>
            <a:ext cx="4294800" cy="100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
        <p:cNvGrpSpPr/>
        <p:nvPr/>
      </p:nvGrpSpPr>
      <p:grpSpPr>
        <a:xfrm>
          <a:off x="0" y="0"/>
          <a:ext cx="0" cy="0"/>
          <a:chOff x="0" y="0"/>
          <a:chExt cx="0" cy="0"/>
        </a:xfrm>
      </p:grpSpPr>
      <p:sp>
        <p:nvSpPr>
          <p:cNvPr id="155" name="Google Shape;155;p126"/>
          <p:cNvSpPr>
            <a:spLocks noGrp="1"/>
          </p:cNvSpPr>
          <p:nvPr>
            <p:ph type="pic" idx="2"/>
          </p:nvPr>
        </p:nvSpPr>
        <p:spPr>
          <a:xfrm>
            <a:off x="0" y="0"/>
            <a:ext cx="9144000" cy="5143500"/>
          </a:xfrm>
          <a:prstGeom prst="rect">
            <a:avLst/>
          </a:prstGeom>
          <a:noFill/>
          <a:ln>
            <a:noFill/>
          </a:ln>
        </p:spPr>
      </p:sp>
      <p:sp>
        <p:nvSpPr>
          <p:cNvPr id="156" name="Google Shape;156;p126"/>
          <p:cNvSpPr txBox="1">
            <a:spLocks noGrp="1"/>
          </p:cNvSpPr>
          <p:nvPr>
            <p:ph type="title"/>
          </p:nvPr>
        </p:nvSpPr>
        <p:spPr>
          <a:xfrm>
            <a:off x="720000" y="4045175"/>
            <a:ext cx="7710900" cy="56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7"/>
        <p:cNvGrpSpPr/>
        <p:nvPr/>
      </p:nvGrpSpPr>
      <p:grpSpPr>
        <a:xfrm>
          <a:off x="0" y="0"/>
          <a:ext cx="0" cy="0"/>
          <a:chOff x="0" y="0"/>
          <a:chExt cx="0" cy="0"/>
        </a:xfrm>
      </p:grpSpPr>
      <p:sp>
        <p:nvSpPr>
          <p:cNvPr id="158" name="Google Shape;158;p127"/>
          <p:cNvSpPr/>
          <p:nvPr/>
        </p:nvSpPr>
        <p:spPr>
          <a:xfrm>
            <a:off x="-342297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9" name="Google Shape;159;p127"/>
          <p:cNvGrpSpPr/>
          <p:nvPr/>
        </p:nvGrpSpPr>
        <p:grpSpPr>
          <a:xfrm>
            <a:off x="727425" y="-382650"/>
            <a:ext cx="7703400" cy="5907300"/>
            <a:chOff x="727425" y="-382650"/>
            <a:chExt cx="7703400" cy="5907300"/>
          </a:xfrm>
        </p:grpSpPr>
        <p:sp>
          <p:nvSpPr>
            <p:cNvPr id="160" name="Google Shape;160;p127"/>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1" name="Google Shape;161;p127"/>
            <p:cNvCxnSpPr/>
            <p:nvPr/>
          </p:nvCxnSpPr>
          <p:spPr>
            <a:xfrm>
              <a:off x="727425" y="4608450"/>
              <a:ext cx="0" cy="916200"/>
            </a:xfrm>
            <a:prstGeom prst="straightConnector1">
              <a:avLst/>
            </a:prstGeom>
            <a:noFill/>
            <a:ln w="19050" cap="flat" cmpd="sng">
              <a:solidFill>
                <a:schemeClr val="dk1"/>
              </a:solidFill>
              <a:prstDash val="solid"/>
              <a:round/>
              <a:headEnd type="none" w="sm" len="sm"/>
              <a:tailEnd type="none" w="sm" len="sm"/>
            </a:ln>
          </p:spPr>
        </p:cxnSp>
        <p:cxnSp>
          <p:nvCxnSpPr>
            <p:cNvPr id="162" name="Google Shape;162;p127"/>
            <p:cNvCxnSpPr/>
            <p:nvPr/>
          </p:nvCxnSpPr>
          <p:spPr>
            <a:xfrm>
              <a:off x="8430775" y="-382650"/>
              <a:ext cx="0" cy="916200"/>
            </a:xfrm>
            <a:prstGeom prst="straightConnector1">
              <a:avLst/>
            </a:prstGeom>
            <a:noFill/>
            <a:ln w="19050" cap="flat" cmpd="sng">
              <a:solidFill>
                <a:schemeClr val="dk1"/>
              </a:solidFill>
              <a:prstDash val="solid"/>
              <a:round/>
              <a:headEnd type="none" w="sm" len="sm"/>
              <a:tailEnd type="none" w="sm" len="sm"/>
            </a:ln>
          </p:spPr>
        </p:cxnSp>
      </p:grpSp>
      <p:sp>
        <p:nvSpPr>
          <p:cNvPr id="163" name="Google Shape;163;p127"/>
          <p:cNvSpPr txBox="1">
            <a:spLocks noGrp="1"/>
          </p:cNvSpPr>
          <p:nvPr>
            <p:ph type="title" hasCustomPrompt="1"/>
          </p:nvPr>
        </p:nvSpPr>
        <p:spPr>
          <a:xfrm>
            <a:off x="2603050" y="1856113"/>
            <a:ext cx="5827800" cy="10245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9600"/>
              <a:buNone/>
              <a:defRPr sz="49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64" name="Google Shape;164;p127"/>
          <p:cNvSpPr txBox="1">
            <a:spLocks noGrp="1"/>
          </p:cNvSpPr>
          <p:nvPr>
            <p:ph type="subTitle" idx="1"/>
          </p:nvPr>
        </p:nvSpPr>
        <p:spPr>
          <a:xfrm>
            <a:off x="2603050" y="2880588"/>
            <a:ext cx="5827800" cy="40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atin typeface="Hanken Grotesk"/>
                <a:ea typeface="Hanken Grotesk"/>
                <a:cs typeface="Hanken Grotesk"/>
                <a:sym typeface="Hanken Grotesk"/>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6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6"/>
        <p:cNvGrpSpPr/>
        <p:nvPr/>
      </p:nvGrpSpPr>
      <p:grpSpPr>
        <a:xfrm>
          <a:off x="0" y="0"/>
          <a:ext cx="0" cy="0"/>
          <a:chOff x="0" y="0"/>
          <a:chExt cx="0" cy="0"/>
        </a:xfrm>
      </p:grpSpPr>
      <p:sp>
        <p:nvSpPr>
          <p:cNvPr id="167" name="Google Shape;167;p129"/>
          <p:cNvSpPr/>
          <p:nvPr/>
        </p:nvSpPr>
        <p:spPr>
          <a:xfrm>
            <a:off x="-2125550" y="3018625"/>
            <a:ext cx="4243200" cy="42432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 name="Google Shape;168;p129"/>
          <p:cNvGrpSpPr/>
          <p:nvPr/>
        </p:nvGrpSpPr>
        <p:grpSpPr>
          <a:xfrm>
            <a:off x="727425" y="-29250"/>
            <a:ext cx="8550550" cy="4637825"/>
            <a:chOff x="727425" y="-29250"/>
            <a:chExt cx="8550550" cy="4637825"/>
          </a:xfrm>
        </p:grpSpPr>
        <p:sp>
          <p:nvSpPr>
            <p:cNvPr id="169" name="Google Shape;169;p12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0" name="Google Shape;170;p129"/>
            <p:cNvCxnSpPr/>
            <p:nvPr/>
          </p:nvCxnSpPr>
          <p:spPr>
            <a:xfrm rot="10800000">
              <a:off x="727425" y="-29250"/>
              <a:ext cx="0" cy="562800"/>
            </a:xfrm>
            <a:prstGeom prst="straightConnector1">
              <a:avLst/>
            </a:prstGeom>
            <a:noFill/>
            <a:ln w="19050" cap="flat" cmpd="sng">
              <a:solidFill>
                <a:schemeClr val="dk1"/>
              </a:solidFill>
              <a:prstDash val="solid"/>
              <a:round/>
              <a:headEnd type="none" w="sm" len="sm"/>
              <a:tailEnd type="none" w="sm" len="sm"/>
            </a:ln>
          </p:spPr>
        </p:cxnSp>
        <p:cxnSp>
          <p:nvCxnSpPr>
            <p:cNvPr id="171" name="Google Shape;171;p129"/>
            <p:cNvCxnSpPr/>
            <p:nvPr/>
          </p:nvCxnSpPr>
          <p:spPr>
            <a:xfrm>
              <a:off x="8430775" y="4608575"/>
              <a:ext cx="847200" cy="0"/>
            </a:xfrm>
            <a:prstGeom prst="straightConnector1">
              <a:avLst/>
            </a:prstGeom>
            <a:noFill/>
            <a:ln w="19050" cap="flat" cmpd="sng">
              <a:solidFill>
                <a:schemeClr val="dk1"/>
              </a:solidFill>
              <a:prstDash val="solid"/>
              <a:round/>
              <a:headEnd type="none" w="sm" len="sm"/>
              <a:tailEnd type="none" w="sm" len="sm"/>
            </a:ln>
          </p:spPr>
        </p:cxnSp>
      </p:grpSp>
      <p:sp>
        <p:nvSpPr>
          <p:cNvPr id="172" name="Google Shape;172;p129"/>
          <p:cNvSpPr txBox="1">
            <a:spLocks noGrp="1"/>
          </p:cNvSpPr>
          <p:nvPr>
            <p:ph type="title"/>
          </p:nvPr>
        </p:nvSpPr>
        <p:spPr>
          <a:xfrm>
            <a:off x="2212125" y="2464650"/>
            <a:ext cx="5913900" cy="531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3" name="Google Shape;173;p129"/>
          <p:cNvSpPr txBox="1">
            <a:spLocks noGrp="1"/>
          </p:cNvSpPr>
          <p:nvPr>
            <p:ph type="subTitle" idx="1"/>
          </p:nvPr>
        </p:nvSpPr>
        <p:spPr>
          <a:xfrm>
            <a:off x="2212125" y="838350"/>
            <a:ext cx="5913900" cy="16263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3000"/>
              <a:buNone/>
              <a:defRPr sz="2500">
                <a:latin typeface="Hanken Grotesk"/>
                <a:ea typeface="Hanken Grotesk"/>
                <a:cs typeface="Hanken Grotesk"/>
                <a:sym typeface="Hanken Grotesk"/>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4"/>
        <p:cNvGrpSpPr/>
        <p:nvPr/>
      </p:nvGrpSpPr>
      <p:grpSpPr>
        <a:xfrm>
          <a:off x="0" y="0"/>
          <a:ext cx="0" cy="0"/>
          <a:chOff x="0" y="0"/>
          <a:chExt cx="0" cy="0"/>
        </a:xfrm>
      </p:grpSpPr>
      <p:sp>
        <p:nvSpPr>
          <p:cNvPr id="175" name="Google Shape;175;p130"/>
          <p:cNvSpPr/>
          <p:nvPr/>
        </p:nvSpPr>
        <p:spPr>
          <a:xfrm>
            <a:off x="-923000" y="-945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 name="Google Shape;176;p130"/>
          <p:cNvGrpSpPr/>
          <p:nvPr/>
        </p:nvGrpSpPr>
        <p:grpSpPr>
          <a:xfrm>
            <a:off x="-19050" y="232800"/>
            <a:ext cx="9176275" cy="4684500"/>
            <a:chOff x="-19050" y="232800"/>
            <a:chExt cx="9176275" cy="4684500"/>
          </a:xfrm>
        </p:grpSpPr>
        <p:sp>
          <p:nvSpPr>
            <p:cNvPr id="177" name="Google Shape;177;p13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8" name="Google Shape;178;p130"/>
            <p:cNvCxnSpPr/>
            <p:nvPr/>
          </p:nvCxnSpPr>
          <p:spPr>
            <a:xfrm rot="10800000">
              <a:off x="-19050" y="232800"/>
              <a:ext cx="258900" cy="0"/>
            </a:xfrm>
            <a:prstGeom prst="straightConnector1">
              <a:avLst/>
            </a:prstGeom>
            <a:noFill/>
            <a:ln w="19050" cap="flat" cmpd="sng">
              <a:solidFill>
                <a:schemeClr val="dk1"/>
              </a:solidFill>
              <a:prstDash val="solid"/>
              <a:round/>
              <a:headEnd type="none" w="sm" len="sm"/>
              <a:tailEnd type="none" w="sm" len="sm"/>
            </a:ln>
          </p:spPr>
        </p:cxnSp>
        <p:cxnSp>
          <p:nvCxnSpPr>
            <p:cNvPr id="179" name="Google Shape;179;p130"/>
            <p:cNvCxnSpPr/>
            <p:nvPr/>
          </p:nvCxnSpPr>
          <p:spPr>
            <a:xfrm>
              <a:off x="8917525" y="4917300"/>
              <a:ext cx="239700" cy="0"/>
            </a:xfrm>
            <a:prstGeom prst="straightConnector1">
              <a:avLst/>
            </a:prstGeom>
            <a:noFill/>
            <a:ln w="19050" cap="flat" cmpd="sng">
              <a:solidFill>
                <a:schemeClr val="dk1"/>
              </a:solidFill>
              <a:prstDash val="solid"/>
              <a:round/>
              <a:headEnd type="none" w="sm" len="sm"/>
              <a:tailEnd type="none" w="sm" len="sm"/>
            </a:ln>
          </p:spPr>
        </p:cxnSp>
      </p:grpSp>
      <p:sp>
        <p:nvSpPr>
          <p:cNvPr id="180" name="Google Shape;180;p130"/>
          <p:cNvSpPr txBox="1">
            <a:spLocks noGrp="1"/>
          </p:cNvSpPr>
          <p:nvPr>
            <p:ph type="title"/>
          </p:nvPr>
        </p:nvSpPr>
        <p:spPr>
          <a:xfrm>
            <a:off x="878875" y="1533125"/>
            <a:ext cx="3024900" cy="64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1" name="Google Shape;181;p130"/>
          <p:cNvSpPr txBox="1">
            <a:spLocks noGrp="1"/>
          </p:cNvSpPr>
          <p:nvPr>
            <p:ph type="subTitle" idx="1"/>
          </p:nvPr>
        </p:nvSpPr>
        <p:spPr>
          <a:xfrm>
            <a:off x="878875" y="2175300"/>
            <a:ext cx="3024900" cy="1211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atin typeface="Hanken Grotesk"/>
                <a:ea typeface="Hanken Grotesk"/>
                <a:cs typeface="Hanken Grotesk"/>
                <a:sym typeface="Hanken Grotesk"/>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82"/>
        <p:cNvGrpSpPr/>
        <p:nvPr/>
      </p:nvGrpSpPr>
      <p:grpSpPr>
        <a:xfrm>
          <a:off x="0" y="0"/>
          <a:ext cx="0" cy="0"/>
          <a:chOff x="0" y="0"/>
          <a:chExt cx="0" cy="0"/>
        </a:xfrm>
      </p:grpSpPr>
      <p:sp>
        <p:nvSpPr>
          <p:cNvPr id="183" name="Google Shape;183;p131"/>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4" name="Google Shape;184;p131"/>
          <p:cNvGrpSpPr/>
          <p:nvPr/>
        </p:nvGrpSpPr>
        <p:grpSpPr>
          <a:xfrm>
            <a:off x="232200" y="232800"/>
            <a:ext cx="8937900" cy="4932875"/>
            <a:chOff x="232200" y="232800"/>
            <a:chExt cx="8937900" cy="4932875"/>
          </a:xfrm>
        </p:grpSpPr>
        <p:sp>
          <p:nvSpPr>
            <p:cNvPr id="185" name="Google Shape;185;p131"/>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 name="Google Shape;186;p131"/>
            <p:cNvCxnSpPr/>
            <p:nvPr/>
          </p:nvCxnSpPr>
          <p:spPr>
            <a:xfrm rot="10800000">
              <a:off x="8911200" y="232800"/>
              <a:ext cx="258900" cy="0"/>
            </a:xfrm>
            <a:prstGeom prst="straightConnector1">
              <a:avLst/>
            </a:prstGeom>
            <a:noFill/>
            <a:ln w="19050" cap="flat" cmpd="sng">
              <a:solidFill>
                <a:schemeClr val="dk1"/>
              </a:solidFill>
              <a:prstDash val="solid"/>
              <a:round/>
              <a:headEnd type="none" w="sm" len="sm"/>
              <a:tailEnd type="none" w="sm" len="sm"/>
            </a:ln>
          </p:spPr>
        </p:cxnSp>
        <p:cxnSp>
          <p:nvCxnSpPr>
            <p:cNvPr id="187" name="Google Shape;187;p131"/>
            <p:cNvCxnSpPr/>
            <p:nvPr/>
          </p:nvCxnSpPr>
          <p:spPr>
            <a:xfrm>
              <a:off x="233525" y="4913075"/>
              <a:ext cx="0" cy="252600"/>
            </a:xfrm>
            <a:prstGeom prst="straightConnector1">
              <a:avLst/>
            </a:prstGeom>
            <a:noFill/>
            <a:ln w="19050" cap="flat" cmpd="sng">
              <a:solidFill>
                <a:schemeClr val="dk1"/>
              </a:solidFill>
              <a:prstDash val="solid"/>
              <a:round/>
              <a:headEnd type="none" w="sm" len="sm"/>
              <a:tailEnd type="none" w="sm" len="sm"/>
            </a:ln>
          </p:spPr>
        </p:cxnSp>
      </p:grpSp>
      <p:sp>
        <p:nvSpPr>
          <p:cNvPr id="188" name="Google Shape;188;p131"/>
          <p:cNvSpPr txBox="1">
            <a:spLocks noGrp="1"/>
          </p:cNvSpPr>
          <p:nvPr>
            <p:ph type="title"/>
          </p:nvPr>
        </p:nvSpPr>
        <p:spPr>
          <a:xfrm>
            <a:off x="722376" y="445025"/>
            <a:ext cx="7708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atin typeface="Lato"/>
                <a:ea typeface="Lato"/>
                <a:cs typeface="Lato"/>
                <a:sym typeface="Lato"/>
              </a:defRPr>
            </a:lvl2pPr>
            <a:lvl3pPr lvl="2" algn="l">
              <a:lnSpc>
                <a:spcPct val="100000"/>
              </a:lnSpc>
              <a:spcBef>
                <a:spcPts val="0"/>
              </a:spcBef>
              <a:spcAft>
                <a:spcPts val="0"/>
              </a:spcAft>
              <a:buSzPts val="3000"/>
              <a:buNone/>
              <a:defRPr>
                <a:latin typeface="Lato"/>
                <a:ea typeface="Lato"/>
                <a:cs typeface="Lato"/>
                <a:sym typeface="Lato"/>
              </a:defRPr>
            </a:lvl3pPr>
            <a:lvl4pPr lvl="3" algn="l">
              <a:lnSpc>
                <a:spcPct val="100000"/>
              </a:lnSpc>
              <a:spcBef>
                <a:spcPts val="0"/>
              </a:spcBef>
              <a:spcAft>
                <a:spcPts val="0"/>
              </a:spcAft>
              <a:buSzPts val="3000"/>
              <a:buNone/>
              <a:defRPr>
                <a:latin typeface="Lato"/>
                <a:ea typeface="Lato"/>
                <a:cs typeface="Lato"/>
                <a:sym typeface="Lato"/>
              </a:defRPr>
            </a:lvl4pPr>
            <a:lvl5pPr lvl="4" algn="l">
              <a:lnSpc>
                <a:spcPct val="100000"/>
              </a:lnSpc>
              <a:spcBef>
                <a:spcPts val="0"/>
              </a:spcBef>
              <a:spcAft>
                <a:spcPts val="0"/>
              </a:spcAft>
              <a:buSzPts val="3000"/>
              <a:buNone/>
              <a:defRPr>
                <a:latin typeface="Lato"/>
                <a:ea typeface="Lato"/>
                <a:cs typeface="Lato"/>
                <a:sym typeface="Lato"/>
              </a:defRPr>
            </a:lvl5pPr>
            <a:lvl6pPr lvl="5" algn="l">
              <a:lnSpc>
                <a:spcPct val="100000"/>
              </a:lnSpc>
              <a:spcBef>
                <a:spcPts val="0"/>
              </a:spcBef>
              <a:spcAft>
                <a:spcPts val="0"/>
              </a:spcAft>
              <a:buSzPts val="3000"/>
              <a:buNone/>
              <a:defRPr>
                <a:latin typeface="Lato"/>
                <a:ea typeface="Lato"/>
                <a:cs typeface="Lato"/>
                <a:sym typeface="Lato"/>
              </a:defRPr>
            </a:lvl6pPr>
            <a:lvl7pPr lvl="6" algn="l">
              <a:lnSpc>
                <a:spcPct val="100000"/>
              </a:lnSpc>
              <a:spcBef>
                <a:spcPts val="0"/>
              </a:spcBef>
              <a:spcAft>
                <a:spcPts val="0"/>
              </a:spcAft>
              <a:buSzPts val="3000"/>
              <a:buNone/>
              <a:defRPr>
                <a:latin typeface="Lato"/>
                <a:ea typeface="Lato"/>
                <a:cs typeface="Lato"/>
                <a:sym typeface="Lato"/>
              </a:defRPr>
            </a:lvl7pPr>
            <a:lvl8pPr lvl="7" algn="l">
              <a:lnSpc>
                <a:spcPct val="100000"/>
              </a:lnSpc>
              <a:spcBef>
                <a:spcPts val="0"/>
              </a:spcBef>
              <a:spcAft>
                <a:spcPts val="0"/>
              </a:spcAft>
              <a:buSzPts val="3000"/>
              <a:buNone/>
              <a:defRPr>
                <a:latin typeface="Lato"/>
                <a:ea typeface="Lato"/>
                <a:cs typeface="Lato"/>
                <a:sym typeface="Lato"/>
              </a:defRPr>
            </a:lvl8pPr>
            <a:lvl9pPr lvl="8" algn="l">
              <a:lnSpc>
                <a:spcPct val="100000"/>
              </a:lnSpc>
              <a:spcBef>
                <a:spcPts val="0"/>
              </a:spcBef>
              <a:spcAft>
                <a:spcPts val="0"/>
              </a:spcAft>
              <a:buSzPts val="3000"/>
              <a:buNone/>
              <a:defRPr>
                <a:latin typeface="Lato"/>
                <a:ea typeface="Lato"/>
                <a:cs typeface="Lato"/>
                <a:sym typeface="Lato"/>
              </a:defRPr>
            </a:lvl9pPr>
          </a:lstStyle>
          <a:p>
            <a:endParaRPr/>
          </a:p>
        </p:txBody>
      </p:sp>
      <p:sp>
        <p:nvSpPr>
          <p:cNvPr id="189" name="Google Shape;189;p131"/>
          <p:cNvSpPr txBox="1">
            <a:spLocks noGrp="1"/>
          </p:cNvSpPr>
          <p:nvPr>
            <p:ph type="subTitle" idx="1"/>
          </p:nvPr>
        </p:nvSpPr>
        <p:spPr>
          <a:xfrm>
            <a:off x="713250" y="1017725"/>
            <a:ext cx="7717500" cy="889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
        <p:cNvGrpSpPr/>
        <p:nvPr/>
      </p:nvGrpSpPr>
      <p:grpSpPr>
        <a:xfrm>
          <a:off x="0" y="0"/>
          <a:ext cx="0" cy="0"/>
          <a:chOff x="0" y="0"/>
          <a:chExt cx="0" cy="0"/>
        </a:xfrm>
      </p:grpSpPr>
      <p:sp>
        <p:nvSpPr>
          <p:cNvPr id="17" name="Google Shape;17;p1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 name="Google Shape;18;p113"/>
          <p:cNvGrpSpPr/>
          <p:nvPr/>
        </p:nvGrpSpPr>
        <p:grpSpPr>
          <a:xfrm>
            <a:off x="-19050" y="232800"/>
            <a:ext cx="9189150" cy="4684500"/>
            <a:chOff x="-19050" y="232800"/>
            <a:chExt cx="9189150" cy="4684500"/>
          </a:xfrm>
        </p:grpSpPr>
        <p:sp>
          <p:nvSpPr>
            <p:cNvPr id="19" name="Google Shape;19;p1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 name="Google Shape;20;p113"/>
            <p:cNvCxnSpPr/>
            <p:nvPr/>
          </p:nvCxnSpPr>
          <p:spPr>
            <a:xfrm rot="10800000">
              <a:off x="-19050" y="232800"/>
              <a:ext cx="258900" cy="0"/>
            </a:xfrm>
            <a:prstGeom prst="straightConnector1">
              <a:avLst/>
            </a:prstGeom>
            <a:noFill/>
            <a:ln w="19050" cap="flat" cmpd="sng">
              <a:solidFill>
                <a:schemeClr val="dk1"/>
              </a:solidFill>
              <a:prstDash val="solid"/>
              <a:round/>
              <a:headEnd type="none" w="sm" len="sm"/>
              <a:tailEnd type="none" w="sm" len="sm"/>
            </a:ln>
          </p:spPr>
        </p:cxnSp>
        <p:cxnSp>
          <p:nvCxnSpPr>
            <p:cNvPr id="21" name="Google Shape;21;p113"/>
            <p:cNvCxnSpPr/>
            <p:nvPr/>
          </p:nvCxnSpPr>
          <p:spPr>
            <a:xfrm rot="10800000">
              <a:off x="8911200" y="4917300"/>
              <a:ext cx="258900" cy="0"/>
            </a:xfrm>
            <a:prstGeom prst="straightConnector1">
              <a:avLst/>
            </a:prstGeom>
            <a:noFill/>
            <a:ln w="19050" cap="flat" cmpd="sng">
              <a:solidFill>
                <a:schemeClr val="dk1"/>
              </a:solidFill>
              <a:prstDash val="solid"/>
              <a:round/>
              <a:headEnd type="none" w="sm" len="sm"/>
              <a:tailEnd type="none" w="sm" len="sm"/>
            </a:ln>
          </p:spPr>
        </p:cxnSp>
      </p:grpSp>
      <p:sp>
        <p:nvSpPr>
          <p:cNvPr id="22" name="Google Shape;22;p113"/>
          <p:cNvSpPr txBox="1">
            <a:spLocks noGrp="1"/>
          </p:cNvSpPr>
          <p:nvPr>
            <p:ph type="title"/>
          </p:nvPr>
        </p:nvSpPr>
        <p:spPr>
          <a:xfrm>
            <a:off x="6632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 name="Google Shape;23;p113"/>
          <p:cNvSpPr txBox="1">
            <a:spLocks noGrp="1"/>
          </p:cNvSpPr>
          <p:nvPr>
            <p:ph type="subTitle" idx="1"/>
          </p:nvPr>
        </p:nvSpPr>
        <p:spPr>
          <a:xfrm>
            <a:off x="788675" y="2105875"/>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 name="Google Shape;24;p113"/>
          <p:cNvSpPr txBox="1">
            <a:spLocks noGrp="1"/>
          </p:cNvSpPr>
          <p:nvPr>
            <p:ph type="subTitle" idx="2"/>
          </p:nvPr>
        </p:nvSpPr>
        <p:spPr>
          <a:xfrm>
            <a:off x="788675" y="3772552"/>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 name="Google Shape;25;p113"/>
          <p:cNvSpPr txBox="1">
            <a:spLocks noGrp="1"/>
          </p:cNvSpPr>
          <p:nvPr>
            <p:ph type="subTitle" idx="3"/>
          </p:nvPr>
        </p:nvSpPr>
        <p:spPr>
          <a:xfrm>
            <a:off x="3418500" y="3772552"/>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 name="Google Shape;26;p113"/>
          <p:cNvSpPr txBox="1">
            <a:spLocks noGrp="1"/>
          </p:cNvSpPr>
          <p:nvPr>
            <p:ph type="subTitle" idx="4"/>
          </p:nvPr>
        </p:nvSpPr>
        <p:spPr>
          <a:xfrm>
            <a:off x="3418500" y="2105875"/>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 name="Google Shape;27;p113"/>
          <p:cNvSpPr txBox="1">
            <a:spLocks noGrp="1"/>
          </p:cNvSpPr>
          <p:nvPr>
            <p:ph type="title" idx="5"/>
          </p:nvPr>
        </p:nvSpPr>
        <p:spPr>
          <a:xfrm>
            <a:off x="919575" y="1319650"/>
            <a:ext cx="365700" cy="3657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8" name="Google Shape;28;p113"/>
          <p:cNvSpPr txBox="1">
            <a:spLocks noGrp="1"/>
          </p:cNvSpPr>
          <p:nvPr>
            <p:ph type="title" idx="6"/>
          </p:nvPr>
        </p:nvSpPr>
        <p:spPr>
          <a:xfrm>
            <a:off x="3509050" y="2977575"/>
            <a:ext cx="365700" cy="3657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113"/>
          <p:cNvSpPr txBox="1">
            <a:spLocks noGrp="1"/>
          </p:cNvSpPr>
          <p:nvPr>
            <p:ph type="title" idx="7"/>
          </p:nvPr>
        </p:nvSpPr>
        <p:spPr>
          <a:xfrm>
            <a:off x="919575" y="2977575"/>
            <a:ext cx="365700" cy="3657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0" name="Google Shape;30;p113"/>
          <p:cNvSpPr txBox="1">
            <a:spLocks noGrp="1"/>
          </p:cNvSpPr>
          <p:nvPr>
            <p:ph type="title" idx="8"/>
          </p:nvPr>
        </p:nvSpPr>
        <p:spPr>
          <a:xfrm>
            <a:off x="3528275" y="1319650"/>
            <a:ext cx="365700" cy="3657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1" name="Google Shape;31;p113"/>
          <p:cNvSpPr txBox="1">
            <a:spLocks noGrp="1"/>
          </p:cNvSpPr>
          <p:nvPr>
            <p:ph type="subTitle" idx="9"/>
          </p:nvPr>
        </p:nvSpPr>
        <p:spPr>
          <a:xfrm>
            <a:off x="6048325" y="3772552"/>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2" name="Google Shape;32;p113"/>
          <p:cNvSpPr txBox="1">
            <a:spLocks noGrp="1"/>
          </p:cNvSpPr>
          <p:nvPr>
            <p:ph type="subTitle" idx="13"/>
          </p:nvPr>
        </p:nvSpPr>
        <p:spPr>
          <a:xfrm>
            <a:off x="6048325" y="2105875"/>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 name="Google Shape;33;p113"/>
          <p:cNvSpPr txBox="1">
            <a:spLocks noGrp="1"/>
          </p:cNvSpPr>
          <p:nvPr>
            <p:ph type="title" idx="14"/>
          </p:nvPr>
        </p:nvSpPr>
        <p:spPr>
          <a:xfrm>
            <a:off x="6136975" y="2977575"/>
            <a:ext cx="365700" cy="3657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4" name="Google Shape;34;p113"/>
          <p:cNvSpPr txBox="1">
            <a:spLocks noGrp="1"/>
          </p:cNvSpPr>
          <p:nvPr>
            <p:ph type="title" idx="15"/>
          </p:nvPr>
        </p:nvSpPr>
        <p:spPr>
          <a:xfrm>
            <a:off x="6136975" y="1319650"/>
            <a:ext cx="365700" cy="3657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5" name="Google Shape;35;p113"/>
          <p:cNvSpPr txBox="1">
            <a:spLocks noGrp="1"/>
          </p:cNvSpPr>
          <p:nvPr>
            <p:ph type="subTitle" idx="16"/>
          </p:nvPr>
        </p:nvSpPr>
        <p:spPr>
          <a:xfrm>
            <a:off x="788675" y="1848775"/>
            <a:ext cx="2305500" cy="385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36" name="Google Shape;36;p113"/>
          <p:cNvSpPr txBox="1">
            <a:spLocks noGrp="1"/>
          </p:cNvSpPr>
          <p:nvPr>
            <p:ph type="subTitle" idx="17"/>
          </p:nvPr>
        </p:nvSpPr>
        <p:spPr>
          <a:xfrm>
            <a:off x="788675" y="3503023"/>
            <a:ext cx="2305500" cy="385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37" name="Google Shape;37;p113"/>
          <p:cNvSpPr txBox="1">
            <a:spLocks noGrp="1"/>
          </p:cNvSpPr>
          <p:nvPr>
            <p:ph type="subTitle" idx="18"/>
          </p:nvPr>
        </p:nvSpPr>
        <p:spPr>
          <a:xfrm>
            <a:off x="3418500" y="3503023"/>
            <a:ext cx="2305500" cy="385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38" name="Google Shape;38;p113"/>
          <p:cNvSpPr txBox="1">
            <a:spLocks noGrp="1"/>
          </p:cNvSpPr>
          <p:nvPr>
            <p:ph type="subTitle" idx="19"/>
          </p:nvPr>
        </p:nvSpPr>
        <p:spPr>
          <a:xfrm>
            <a:off x="3418500" y="1848775"/>
            <a:ext cx="2305500" cy="385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39" name="Google Shape;39;p113"/>
          <p:cNvSpPr txBox="1">
            <a:spLocks noGrp="1"/>
          </p:cNvSpPr>
          <p:nvPr>
            <p:ph type="subTitle" idx="20"/>
          </p:nvPr>
        </p:nvSpPr>
        <p:spPr>
          <a:xfrm>
            <a:off x="6048325" y="3503023"/>
            <a:ext cx="2305500" cy="385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40" name="Google Shape;40;p113"/>
          <p:cNvSpPr txBox="1">
            <a:spLocks noGrp="1"/>
          </p:cNvSpPr>
          <p:nvPr>
            <p:ph type="subTitle" idx="21"/>
          </p:nvPr>
        </p:nvSpPr>
        <p:spPr>
          <a:xfrm>
            <a:off x="6048325" y="1848775"/>
            <a:ext cx="2305500" cy="385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0"/>
        <p:cNvGrpSpPr/>
        <p:nvPr/>
      </p:nvGrpSpPr>
      <p:grpSpPr>
        <a:xfrm>
          <a:off x="0" y="0"/>
          <a:ext cx="0" cy="0"/>
          <a:chOff x="0" y="0"/>
          <a:chExt cx="0" cy="0"/>
        </a:xfrm>
      </p:grpSpPr>
      <p:sp>
        <p:nvSpPr>
          <p:cNvPr id="191" name="Google Shape;191;p132"/>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2" name="Google Shape;192;p132"/>
          <p:cNvGrpSpPr/>
          <p:nvPr/>
        </p:nvGrpSpPr>
        <p:grpSpPr>
          <a:xfrm>
            <a:off x="232200" y="232800"/>
            <a:ext cx="8988300" cy="5000100"/>
            <a:chOff x="232200" y="232800"/>
            <a:chExt cx="8988300" cy="5000100"/>
          </a:xfrm>
        </p:grpSpPr>
        <p:sp>
          <p:nvSpPr>
            <p:cNvPr id="193" name="Google Shape;193;p13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4" name="Google Shape;194;p132"/>
            <p:cNvCxnSpPr/>
            <p:nvPr/>
          </p:nvCxnSpPr>
          <p:spPr>
            <a:xfrm rot="10800000">
              <a:off x="8911200" y="232800"/>
              <a:ext cx="309300" cy="0"/>
            </a:xfrm>
            <a:prstGeom prst="straightConnector1">
              <a:avLst/>
            </a:prstGeom>
            <a:noFill/>
            <a:ln w="19050" cap="flat" cmpd="sng">
              <a:solidFill>
                <a:schemeClr val="dk1"/>
              </a:solidFill>
              <a:prstDash val="solid"/>
              <a:round/>
              <a:headEnd type="none" w="sm" len="sm"/>
              <a:tailEnd type="none" w="sm" len="sm"/>
            </a:ln>
          </p:spPr>
        </p:cxnSp>
        <p:cxnSp>
          <p:nvCxnSpPr>
            <p:cNvPr id="195" name="Google Shape;195;p132"/>
            <p:cNvCxnSpPr/>
            <p:nvPr/>
          </p:nvCxnSpPr>
          <p:spPr>
            <a:xfrm>
              <a:off x="233525" y="4917300"/>
              <a:ext cx="0" cy="315600"/>
            </a:xfrm>
            <a:prstGeom prst="straightConnector1">
              <a:avLst/>
            </a:prstGeom>
            <a:noFill/>
            <a:ln w="19050" cap="flat" cmpd="sng">
              <a:solidFill>
                <a:schemeClr val="dk1"/>
              </a:solidFill>
              <a:prstDash val="solid"/>
              <a:round/>
              <a:headEnd type="none" w="sm" len="sm"/>
              <a:tailEnd type="none" w="sm" len="sm"/>
            </a:ln>
          </p:spPr>
        </p:cxnSp>
      </p:grpSp>
      <p:sp>
        <p:nvSpPr>
          <p:cNvPr id="196" name="Google Shape;196;p13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7" name="Google Shape;197;p132"/>
          <p:cNvSpPr txBox="1">
            <a:spLocks noGrp="1"/>
          </p:cNvSpPr>
          <p:nvPr>
            <p:ph type="subTitle" idx="1"/>
          </p:nvPr>
        </p:nvSpPr>
        <p:spPr>
          <a:xfrm>
            <a:off x="977801" y="2514225"/>
            <a:ext cx="2242500" cy="994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98" name="Google Shape;198;p132"/>
          <p:cNvSpPr txBox="1">
            <a:spLocks noGrp="1"/>
          </p:cNvSpPr>
          <p:nvPr>
            <p:ph type="subTitle" idx="2"/>
          </p:nvPr>
        </p:nvSpPr>
        <p:spPr>
          <a:xfrm>
            <a:off x="3450748" y="2514225"/>
            <a:ext cx="2242500" cy="994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99" name="Google Shape;199;p132"/>
          <p:cNvSpPr txBox="1">
            <a:spLocks noGrp="1"/>
          </p:cNvSpPr>
          <p:nvPr>
            <p:ph type="subTitle" idx="3"/>
          </p:nvPr>
        </p:nvSpPr>
        <p:spPr>
          <a:xfrm>
            <a:off x="5923698" y="2514225"/>
            <a:ext cx="2242500" cy="994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0" name="Google Shape;200;p132"/>
          <p:cNvSpPr txBox="1">
            <a:spLocks noGrp="1"/>
          </p:cNvSpPr>
          <p:nvPr>
            <p:ph type="subTitle" idx="4"/>
          </p:nvPr>
        </p:nvSpPr>
        <p:spPr>
          <a:xfrm>
            <a:off x="977803" y="2285625"/>
            <a:ext cx="2242500" cy="365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201" name="Google Shape;201;p132"/>
          <p:cNvSpPr txBox="1">
            <a:spLocks noGrp="1"/>
          </p:cNvSpPr>
          <p:nvPr>
            <p:ph type="subTitle" idx="5"/>
          </p:nvPr>
        </p:nvSpPr>
        <p:spPr>
          <a:xfrm>
            <a:off x="3450747" y="2285625"/>
            <a:ext cx="2242500" cy="365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202" name="Google Shape;202;p132"/>
          <p:cNvSpPr txBox="1">
            <a:spLocks noGrp="1"/>
          </p:cNvSpPr>
          <p:nvPr>
            <p:ph type="subTitle" idx="6"/>
          </p:nvPr>
        </p:nvSpPr>
        <p:spPr>
          <a:xfrm>
            <a:off x="5923697" y="2285625"/>
            <a:ext cx="2242500" cy="365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3"/>
        <p:cNvGrpSpPr/>
        <p:nvPr/>
      </p:nvGrpSpPr>
      <p:grpSpPr>
        <a:xfrm>
          <a:off x="0" y="0"/>
          <a:ext cx="0" cy="0"/>
          <a:chOff x="0" y="0"/>
          <a:chExt cx="0" cy="0"/>
        </a:xfrm>
      </p:grpSpPr>
      <p:sp>
        <p:nvSpPr>
          <p:cNvPr id="204" name="Google Shape;204;p133"/>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5" name="Google Shape;205;p133"/>
          <p:cNvGrpSpPr/>
          <p:nvPr/>
        </p:nvGrpSpPr>
        <p:grpSpPr>
          <a:xfrm>
            <a:off x="-19050" y="232800"/>
            <a:ext cx="9189150" cy="4684500"/>
            <a:chOff x="-19050" y="232800"/>
            <a:chExt cx="9189150" cy="4684500"/>
          </a:xfrm>
        </p:grpSpPr>
        <p:sp>
          <p:nvSpPr>
            <p:cNvPr id="206" name="Google Shape;206;p13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7" name="Google Shape;207;p133"/>
            <p:cNvCxnSpPr/>
            <p:nvPr/>
          </p:nvCxnSpPr>
          <p:spPr>
            <a:xfrm rot="10800000">
              <a:off x="-19050" y="232800"/>
              <a:ext cx="258900" cy="0"/>
            </a:xfrm>
            <a:prstGeom prst="straightConnector1">
              <a:avLst/>
            </a:prstGeom>
            <a:noFill/>
            <a:ln w="19050" cap="flat" cmpd="sng">
              <a:solidFill>
                <a:schemeClr val="dk1"/>
              </a:solidFill>
              <a:prstDash val="solid"/>
              <a:round/>
              <a:headEnd type="none" w="sm" len="sm"/>
              <a:tailEnd type="none" w="sm" len="sm"/>
            </a:ln>
          </p:spPr>
        </p:cxnSp>
        <p:cxnSp>
          <p:nvCxnSpPr>
            <p:cNvPr id="208" name="Google Shape;208;p133"/>
            <p:cNvCxnSpPr/>
            <p:nvPr/>
          </p:nvCxnSpPr>
          <p:spPr>
            <a:xfrm rot="10800000">
              <a:off x="8911200" y="4917300"/>
              <a:ext cx="258900" cy="0"/>
            </a:xfrm>
            <a:prstGeom prst="straightConnector1">
              <a:avLst/>
            </a:prstGeom>
            <a:noFill/>
            <a:ln w="19050" cap="flat" cmpd="sng">
              <a:solidFill>
                <a:schemeClr val="dk1"/>
              </a:solidFill>
              <a:prstDash val="solid"/>
              <a:round/>
              <a:headEnd type="none" w="sm" len="sm"/>
              <a:tailEnd type="none" w="sm" len="sm"/>
            </a:ln>
          </p:spPr>
        </p:cxnSp>
      </p:grpSp>
      <p:sp>
        <p:nvSpPr>
          <p:cNvPr id="209" name="Google Shape;209;p1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0" name="Google Shape;210;p133"/>
          <p:cNvSpPr txBox="1">
            <a:spLocks noGrp="1"/>
          </p:cNvSpPr>
          <p:nvPr>
            <p:ph type="subTitle" idx="1"/>
          </p:nvPr>
        </p:nvSpPr>
        <p:spPr>
          <a:xfrm>
            <a:off x="1762571" y="1752725"/>
            <a:ext cx="2687400" cy="911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1" name="Google Shape;211;p133"/>
          <p:cNvSpPr txBox="1">
            <a:spLocks noGrp="1"/>
          </p:cNvSpPr>
          <p:nvPr>
            <p:ph type="subTitle" idx="2"/>
          </p:nvPr>
        </p:nvSpPr>
        <p:spPr>
          <a:xfrm>
            <a:off x="5132667" y="1752725"/>
            <a:ext cx="2687400" cy="911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2" name="Google Shape;212;p133"/>
          <p:cNvSpPr txBox="1">
            <a:spLocks noGrp="1"/>
          </p:cNvSpPr>
          <p:nvPr>
            <p:ph type="subTitle" idx="3"/>
          </p:nvPr>
        </p:nvSpPr>
        <p:spPr>
          <a:xfrm>
            <a:off x="1762571" y="3336725"/>
            <a:ext cx="2687400" cy="911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3" name="Google Shape;213;p133"/>
          <p:cNvSpPr txBox="1">
            <a:spLocks noGrp="1"/>
          </p:cNvSpPr>
          <p:nvPr>
            <p:ph type="subTitle" idx="4"/>
          </p:nvPr>
        </p:nvSpPr>
        <p:spPr>
          <a:xfrm>
            <a:off x="5132667" y="3336725"/>
            <a:ext cx="2687400" cy="911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4" name="Google Shape;214;p133"/>
          <p:cNvSpPr txBox="1">
            <a:spLocks noGrp="1"/>
          </p:cNvSpPr>
          <p:nvPr>
            <p:ph type="subTitle" idx="5"/>
          </p:nvPr>
        </p:nvSpPr>
        <p:spPr>
          <a:xfrm>
            <a:off x="1762571" y="1524200"/>
            <a:ext cx="2687400" cy="354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5" name="Google Shape;215;p133"/>
          <p:cNvSpPr txBox="1">
            <a:spLocks noGrp="1"/>
          </p:cNvSpPr>
          <p:nvPr>
            <p:ph type="subTitle" idx="6"/>
          </p:nvPr>
        </p:nvSpPr>
        <p:spPr>
          <a:xfrm>
            <a:off x="5132667" y="1524200"/>
            <a:ext cx="2687400" cy="354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6" name="Google Shape;216;p133"/>
          <p:cNvSpPr txBox="1">
            <a:spLocks noGrp="1"/>
          </p:cNvSpPr>
          <p:nvPr>
            <p:ph type="subTitle" idx="7"/>
          </p:nvPr>
        </p:nvSpPr>
        <p:spPr>
          <a:xfrm>
            <a:off x="1762571" y="3091838"/>
            <a:ext cx="2687400" cy="354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7" name="Google Shape;217;p133"/>
          <p:cNvSpPr txBox="1">
            <a:spLocks noGrp="1"/>
          </p:cNvSpPr>
          <p:nvPr>
            <p:ph type="subTitle" idx="8"/>
          </p:nvPr>
        </p:nvSpPr>
        <p:spPr>
          <a:xfrm>
            <a:off x="5132667" y="3091838"/>
            <a:ext cx="2687400" cy="354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18"/>
        <p:cNvGrpSpPr/>
        <p:nvPr/>
      </p:nvGrpSpPr>
      <p:grpSpPr>
        <a:xfrm>
          <a:off x="0" y="0"/>
          <a:ext cx="0" cy="0"/>
          <a:chOff x="0" y="0"/>
          <a:chExt cx="0" cy="0"/>
        </a:xfrm>
      </p:grpSpPr>
      <p:sp>
        <p:nvSpPr>
          <p:cNvPr id="219" name="Google Shape;219;p134"/>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 name="Google Shape;220;p134"/>
          <p:cNvGrpSpPr/>
          <p:nvPr/>
        </p:nvGrpSpPr>
        <p:grpSpPr>
          <a:xfrm>
            <a:off x="232200" y="232800"/>
            <a:ext cx="8988300" cy="5000100"/>
            <a:chOff x="232200" y="232800"/>
            <a:chExt cx="8988300" cy="5000100"/>
          </a:xfrm>
        </p:grpSpPr>
        <p:sp>
          <p:nvSpPr>
            <p:cNvPr id="221" name="Google Shape;221;p13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2" name="Google Shape;222;p134"/>
            <p:cNvCxnSpPr/>
            <p:nvPr/>
          </p:nvCxnSpPr>
          <p:spPr>
            <a:xfrm rot="10800000">
              <a:off x="8911200" y="232800"/>
              <a:ext cx="309300" cy="0"/>
            </a:xfrm>
            <a:prstGeom prst="straightConnector1">
              <a:avLst/>
            </a:prstGeom>
            <a:noFill/>
            <a:ln w="19050" cap="flat" cmpd="sng">
              <a:solidFill>
                <a:schemeClr val="dk1"/>
              </a:solidFill>
              <a:prstDash val="solid"/>
              <a:round/>
              <a:headEnd type="none" w="sm" len="sm"/>
              <a:tailEnd type="none" w="sm" len="sm"/>
            </a:ln>
          </p:spPr>
        </p:cxnSp>
        <p:cxnSp>
          <p:nvCxnSpPr>
            <p:cNvPr id="223" name="Google Shape;223;p134"/>
            <p:cNvCxnSpPr/>
            <p:nvPr/>
          </p:nvCxnSpPr>
          <p:spPr>
            <a:xfrm>
              <a:off x="233525" y="4917300"/>
              <a:ext cx="0" cy="315600"/>
            </a:xfrm>
            <a:prstGeom prst="straightConnector1">
              <a:avLst/>
            </a:prstGeom>
            <a:noFill/>
            <a:ln w="19050" cap="flat" cmpd="sng">
              <a:solidFill>
                <a:schemeClr val="dk1"/>
              </a:solidFill>
              <a:prstDash val="solid"/>
              <a:round/>
              <a:headEnd type="none" w="sm" len="sm"/>
              <a:tailEnd type="none" w="sm" len="sm"/>
            </a:ln>
          </p:spPr>
        </p:cxnSp>
      </p:grpSp>
      <p:sp>
        <p:nvSpPr>
          <p:cNvPr id="224" name="Google Shape;224;p1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25" name="Google Shape;225;p134"/>
          <p:cNvSpPr txBox="1">
            <a:spLocks noGrp="1"/>
          </p:cNvSpPr>
          <p:nvPr>
            <p:ph type="subTitle" idx="1"/>
          </p:nvPr>
        </p:nvSpPr>
        <p:spPr>
          <a:xfrm>
            <a:off x="874134" y="2145979"/>
            <a:ext cx="21996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6" name="Google Shape;226;p134"/>
          <p:cNvSpPr txBox="1">
            <a:spLocks noGrp="1"/>
          </p:cNvSpPr>
          <p:nvPr>
            <p:ph type="subTitle" idx="2"/>
          </p:nvPr>
        </p:nvSpPr>
        <p:spPr>
          <a:xfrm>
            <a:off x="3319800" y="2145979"/>
            <a:ext cx="21996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7" name="Google Shape;227;p134"/>
          <p:cNvSpPr txBox="1">
            <a:spLocks noGrp="1"/>
          </p:cNvSpPr>
          <p:nvPr>
            <p:ph type="subTitle" idx="3"/>
          </p:nvPr>
        </p:nvSpPr>
        <p:spPr>
          <a:xfrm>
            <a:off x="874134" y="3635775"/>
            <a:ext cx="21996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8" name="Google Shape;228;p134"/>
          <p:cNvSpPr txBox="1">
            <a:spLocks noGrp="1"/>
          </p:cNvSpPr>
          <p:nvPr>
            <p:ph type="subTitle" idx="4"/>
          </p:nvPr>
        </p:nvSpPr>
        <p:spPr>
          <a:xfrm>
            <a:off x="3319800" y="3635775"/>
            <a:ext cx="21996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9" name="Google Shape;229;p134"/>
          <p:cNvSpPr txBox="1">
            <a:spLocks noGrp="1"/>
          </p:cNvSpPr>
          <p:nvPr>
            <p:ph type="subTitle" idx="5"/>
          </p:nvPr>
        </p:nvSpPr>
        <p:spPr>
          <a:xfrm>
            <a:off x="5765466" y="2145979"/>
            <a:ext cx="21996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0" name="Google Shape;230;p134"/>
          <p:cNvSpPr txBox="1">
            <a:spLocks noGrp="1"/>
          </p:cNvSpPr>
          <p:nvPr>
            <p:ph type="subTitle" idx="6"/>
          </p:nvPr>
        </p:nvSpPr>
        <p:spPr>
          <a:xfrm>
            <a:off x="5765466" y="3635775"/>
            <a:ext cx="21996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1" name="Google Shape;231;p134"/>
          <p:cNvSpPr txBox="1">
            <a:spLocks noGrp="1"/>
          </p:cNvSpPr>
          <p:nvPr>
            <p:ph type="subTitle" idx="7"/>
          </p:nvPr>
        </p:nvSpPr>
        <p:spPr>
          <a:xfrm>
            <a:off x="872334" y="1769325"/>
            <a:ext cx="22032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32" name="Google Shape;232;p134"/>
          <p:cNvSpPr txBox="1">
            <a:spLocks noGrp="1"/>
          </p:cNvSpPr>
          <p:nvPr>
            <p:ph type="subTitle" idx="8"/>
          </p:nvPr>
        </p:nvSpPr>
        <p:spPr>
          <a:xfrm>
            <a:off x="3318000" y="1769325"/>
            <a:ext cx="22032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33" name="Google Shape;233;p134"/>
          <p:cNvSpPr txBox="1">
            <a:spLocks noGrp="1"/>
          </p:cNvSpPr>
          <p:nvPr>
            <p:ph type="subTitle" idx="9"/>
          </p:nvPr>
        </p:nvSpPr>
        <p:spPr>
          <a:xfrm>
            <a:off x="5763666" y="1769325"/>
            <a:ext cx="22032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34" name="Google Shape;234;p134"/>
          <p:cNvSpPr txBox="1">
            <a:spLocks noGrp="1"/>
          </p:cNvSpPr>
          <p:nvPr>
            <p:ph type="subTitle" idx="13"/>
          </p:nvPr>
        </p:nvSpPr>
        <p:spPr>
          <a:xfrm>
            <a:off x="872334" y="3258926"/>
            <a:ext cx="22032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35" name="Google Shape;235;p134"/>
          <p:cNvSpPr txBox="1">
            <a:spLocks noGrp="1"/>
          </p:cNvSpPr>
          <p:nvPr>
            <p:ph type="subTitle" idx="14"/>
          </p:nvPr>
        </p:nvSpPr>
        <p:spPr>
          <a:xfrm>
            <a:off x="3318000" y="3258926"/>
            <a:ext cx="22032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36" name="Google Shape;236;p134"/>
          <p:cNvSpPr txBox="1">
            <a:spLocks noGrp="1"/>
          </p:cNvSpPr>
          <p:nvPr>
            <p:ph type="subTitle" idx="15"/>
          </p:nvPr>
        </p:nvSpPr>
        <p:spPr>
          <a:xfrm>
            <a:off x="5763666" y="3258926"/>
            <a:ext cx="22032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237"/>
        <p:cNvGrpSpPr/>
        <p:nvPr/>
      </p:nvGrpSpPr>
      <p:grpSpPr>
        <a:xfrm>
          <a:off x="0" y="0"/>
          <a:ext cx="0" cy="0"/>
          <a:chOff x="0" y="0"/>
          <a:chExt cx="0" cy="0"/>
        </a:xfrm>
      </p:grpSpPr>
      <p:sp>
        <p:nvSpPr>
          <p:cNvPr id="238" name="Google Shape;238;p135"/>
          <p:cNvSpPr/>
          <p:nvPr/>
        </p:nvSpPr>
        <p:spPr>
          <a:xfrm>
            <a:off x="6309175" y="2486975"/>
            <a:ext cx="4243200" cy="42432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9" name="Google Shape;239;p135"/>
          <p:cNvGrpSpPr/>
          <p:nvPr/>
        </p:nvGrpSpPr>
        <p:grpSpPr>
          <a:xfrm>
            <a:off x="-69525" y="539500"/>
            <a:ext cx="9455500" cy="4069200"/>
            <a:chOff x="-69525" y="539500"/>
            <a:chExt cx="9455500" cy="4069200"/>
          </a:xfrm>
        </p:grpSpPr>
        <p:grpSp>
          <p:nvGrpSpPr>
            <p:cNvPr id="240" name="Google Shape;240;p135"/>
            <p:cNvGrpSpPr/>
            <p:nvPr/>
          </p:nvGrpSpPr>
          <p:grpSpPr>
            <a:xfrm>
              <a:off x="713225" y="539500"/>
              <a:ext cx="8672750" cy="4069200"/>
              <a:chOff x="713225" y="539500"/>
              <a:chExt cx="8672750" cy="4069200"/>
            </a:xfrm>
          </p:grpSpPr>
          <p:sp>
            <p:nvSpPr>
              <p:cNvPr id="241" name="Google Shape;241;p135"/>
              <p:cNvSpPr/>
              <p:nvPr/>
            </p:nvSpPr>
            <p:spPr>
              <a:xfrm>
                <a:off x="713225" y="539500"/>
                <a:ext cx="7717500" cy="406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2" name="Google Shape;242;p135"/>
              <p:cNvCxnSpPr/>
              <p:nvPr/>
            </p:nvCxnSpPr>
            <p:spPr>
              <a:xfrm>
                <a:off x="8407675" y="4608575"/>
                <a:ext cx="978300" cy="0"/>
              </a:xfrm>
              <a:prstGeom prst="straightConnector1">
                <a:avLst/>
              </a:prstGeom>
              <a:noFill/>
              <a:ln w="19050" cap="flat" cmpd="sng">
                <a:solidFill>
                  <a:schemeClr val="dk1"/>
                </a:solidFill>
                <a:prstDash val="solid"/>
                <a:round/>
                <a:headEnd type="none" w="sm" len="sm"/>
                <a:tailEnd type="none" w="sm" len="sm"/>
              </a:ln>
            </p:spPr>
          </p:cxnSp>
        </p:grpSp>
        <p:cxnSp>
          <p:nvCxnSpPr>
            <p:cNvPr id="243" name="Google Shape;243;p135"/>
            <p:cNvCxnSpPr/>
            <p:nvPr/>
          </p:nvCxnSpPr>
          <p:spPr>
            <a:xfrm rot="10800000">
              <a:off x="-69525" y="539500"/>
              <a:ext cx="789000" cy="0"/>
            </a:xfrm>
            <a:prstGeom prst="straightConnector1">
              <a:avLst/>
            </a:prstGeom>
            <a:noFill/>
            <a:ln w="19050" cap="flat" cmpd="sng">
              <a:solidFill>
                <a:schemeClr val="dk1"/>
              </a:solidFill>
              <a:prstDash val="solid"/>
              <a:round/>
              <a:headEnd type="none" w="sm" len="sm"/>
              <a:tailEnd type="none" w="sm" len="sm"/>
            </a:ln>
          </p:spPr>
        </p:cxnSp>
      </p:grpSp>
      <p:sp>
        <p:nvSpPr>
          <p:cNvPr id="244" name="Google Shape;244;p135"/>
          <p:cNvSpPr txBox="1">
            <a:spLocks noGrp="1"/>
          </p:cNvSpPr>
          <p:nvPr>
            <p:ph type="title"/>
          </p:nvPr>
        </p:nvSpPr>
        <p:spPr>
          <a:xfrm>
            <a:off x="707575" y="539500"/>
            <a:ext cx="4051200" cy="7689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lt1"/>
              </a:buClr>
              <a:buSzPts val="6000"/>
              <a:buNone/>
              <a:defRPr sz="37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45" name="Google Shape;245;p135"/>
          <p:cNvSpPr txBox="1">
            <a:spLocks noGrp="1"/>
          </p:cNvSpPr>
          <p:nvPr>
            <p:ph type="subTitle" idx="1"/>
          </p:nvPr>
        </p:nvSpPr>
        <p:spPr>
          <a:xfrm>
            <a:off x="707575" y="1308392"/>
            <a:ext cx="4051200" cy="410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46" name="Google Shape;246;p135"/>
          <p:cNvSpPr txBox="1">
            <a:spLocks noGrp="1"/>
          </p:cNvSpPr>
          <p:nvPr>
            <p:ph type="title" idx="2"/>
          </p:nvPr>
        </p:nvSpPr>
        <p:spPr>
          <a:xfrm>
            <a:off x="707575" y="1901349"/>
            <a:ext cx="4051200" cy="7689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lt1"/>
              </a:buClr>
              <a:buSzPts val="6000"/>
              <a:buNone/>
              <a:defRPr sz="37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47" name="Google Shape;247;p135"/>
          <p:cNvSpPr txBox="1">
            <a:spLocks noGrp="1"/>
          </p:cNvSpPr>
          <p:nvPr>
            <p:ph type="subTitle" idx="3"/>
          </p:nvPr>
        </p:nvSpPr>
        <p:spPr>
          <a:xfrm>
            <a:off x="707575" y="2670245"/>
            <a:ext cx="4051200" cy="410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48" name="Google Shape;248;p135"/>
          <p:cNvSpPr txBox="1">
            <a:spLocks noGrp="1"/>
          </p:cNvSpPr>
          <p:nvPr>
            <p:ph type="title" idx="4"/>
          </p:nvPr>
        </p:nvSpPr>
        <p:spPr>
          <a:xfrm>
            <a:off x="707575" y="3263198"/>
            <a:ext cx="4051200" cy="7689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lt1"/>
              </a:buClr>
              <a:buSzPts val="6000"/>
              <a:buNone/>
              <a:defRPr sz="37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49" name="Google Shape;249;p135"/>
          <p:cNvSpPr txBox="1">
            <a:spLocks noGrp="1"/>
          </p:cNvSpPr>
          <p:nvPr>
            <p:ph type="subTitle" idx="5"/>
          </p:nvPr>
        </p:nvSpPr>
        <p:spPr>
          <a:xfrm>
            <a:off x="707575" y="4032098"/>
            <a:ext cx="4051200" cy="410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50"/>
        <p:cNvGrpSpPr/>
        <p:nvPr/>
      </p:nvGrpSpPr>
      <p:grpSpPr>
        <a:xfrm>
          <a:off x="0" y="0"/>
          <a:ext cx="0" cy="0"/>
          <a:chOff x="0" y="0"/>
          <a:chExt cx="0" cy="0"/>
        </a:xfrm>
      </p:grpSpPr>
      <p:sp>
        <p:nvSpPr>
          <p:cNvPr id="251" name="Google Shape;251;p136"/>
          <p:cNvSpPr/>
          <p:nvPr/>
        </p:nvSpPr>
        <p:spPr>
          <a:xfrm>
            <a:off x="-9243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2" name="Google Shape;252;p136"/>
          <p:cNvGrpSpPr/>
          <p:nvPr/>
        </p:nvGrpSpPr>
        <p:grpSpPr>
          <a:xfrm>
            <a:off x="232200" y="232800"/>
            <a:ext cx="8988300" cy="4964300"/>
            <a:chOff x="232200" y="232800"/>
            <a:chExt cx="8988300" cy="4964300"/>
          </a:xfrm>
        </p:grpSpPr>
        <p:sp>
          <p:nvSpPr>
            <p:cNvPr id="253" name="Google Shape;253;p13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4" name="Google Shape;254;p136"/>
            <p:cNvCxnSpPr/>
            <p:nvPr/>
          </p:nvCxnSpPr>
          <p:spPr>
            <a:xfrm rot="10800000">
              <a:off x="8911200" y="232800"/>
              <a:ext cx="309300" cy="0"/>
            </a:xfrm>
            <a:prstGeom prst="straightConnector1">
              <a:avLst/>
            </a:prstGeom>
            <a:noFill/>
            <a:ln w="19050" cap="flat" cmpd="sng">
              <a:solidFill>
                <a:schemeClr val="dk1"/>
              </a:solidFill>
              <a:prstDash val="solid"/>
              <a:round/>
              <a:headEnd type="none" w="sm" len="sm"/>
              <a:tailEnd type="none" w="sm" len="sm"/>
            </a:ln>
          </p:spPr>
        </p:cxnSp>
        <p:cxnSp>
          <p:nvCxnSpPr>
            <p:cNvPr id="255" name="Google Shape;255;p136"/>
            <p:cNvCxnSpPr/>
            <p:nvPr/>
          </p:nvCxnSpPr>
          <p:spPr>
            <a:xfrm rot="10800000">
              <a:off x="232200" y="4890500"/>
              <a:ext cx="0" cy="306600"/>
            </a:xfrm>
            <a:prstGeom prst="straightConnector1">
              <a:avLst/>
            </a:prstGeom>
            <a:noFill/>
            <a:ln w="19050" cap="flat" cmpd="sng">
              <a:solidFill>
                <a:schemeClr val="dk1"/>
              </a:solidFill>
              <a:prstDash val="solid"/>
              <a:round/>
              <a:headEnd type="none" w="sm" len="sm"/>
              <a:tailEnd type="none" w="sm" len="sm"/>
            </a:ln>
          </p:spPr>
        </p:cxnSp>
      </p:grpSp>
      <p:sp>
        <p:nvSpPr>
          <p:cNvPr id="256" name="Google Shape;256;p136"/>
          <p:cNvSpPr txBox="1">
            <a:spLocks noGrp="1"/>
          </p:cNvSpPr>
          <p:nvPr>
            <p:ph type="title"/>
          </p:nvPr>
        </p:nvSpPr>
        <p:spPr>
          <a:xfrm>
            <a:off x="722376" y="445025"/>
            <a:ext cx="7708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atin typeface="Lato"/>
                <a:ea typeface="Lato"/>
                <a:cs typeface="Lato"/>
                <a:sym typeface="Lato"/>
              </a:defRPr>
            </a:lvl2pPr>
            <a:lvl3pPr lvl="2" algn="l">
              <a:lnSpc>
                <a:spcPct val="100000"/>
              </a:lnSpc>
              <a:spcBef>
                <a:spcPts val="0"/>
              </a:spcBef>
              <a:spcAft>
                <a:spcPts val="0"/>
              </a:spcAft>
              <a:buSzPts val="3000"/>
              <a:buNone/>
              <a:defRPr>
                <a:latin typeface="Lato"/>
                <a:ea typeface="Lato"/>
                <a:cs typeface="Lato"/>
                <a:sym typeface="Lato"/>
              </a:defRPr>
            </a:lvl3pPr>
            <a:lvl4pPr lvl="3" algn="l">
              <a:lnSpc>
                <a:spcPct val="100000"/>
              </a:lnSpc>
              <a:spcBef>
                <a:spcPts val="0"/>
              </a:spcBef>
              <a:spcAft>
                <a:spcPts val="0"/>
              </a:spcAft>
              <a:buSzPts val="3000"/>
              <a:buNone/>
              <a:defRPr>
                <a:latin typeface="Lato"/>
                <a:ea typeface="Lato"/>
                <a:cs typeface="Lato"/>
                <a:sym typeface="Lato"/>
              </a:defRPr>
            </a:lvl4pPr>
            <a:lvl5pPr lvl="4" algn="l">
              <a:lnSpc>
                <a:spcPct val="100000"/>
              </a:lnSpc>
              <a:spcBef>
                <a:spcPts val="0"/>
              </a:spcBef>
              <a:spcAft>
                <a:spcPts val="0"/>
              </a:spcAft>
              <a:buSzPts val="3000"/>
              <a:buNone/>
              <a:defRPr>
                <a:latin typeface="Lato"/>
                <a:ea typeface="Lato"/>
                <a:cs typeface="Lato"/>
                <a:sym typeface="Lato"/>
              </a:defRPr>
            </a:lvl5pPr>
            <a:lvl6pPr lvl="5" algn="l">
              <a:lnSpc>
                <a:spcPct val="100000"/>
              </a:lnSpc>
              <a:spcBef>
                <a:spcPts val="0"/>
              </a:spcBef>
              <a:spcAft>
                <a:spcPts val="0"/>
              </a:spcAft>
              <a:buSzPts val="3000"/>
              <a:buNone/>
              <a:defRPr>
                <a:latin typeface="Lato"/>
                <a:ea typeface="Lato"/>
                <a:cs typeface="Lato"/>
                <a:sym typeface="Lato"/>
              </a:defRPr>
            </a:lvl6pPr>
            <a:lvl7pPr lvl="6" algn="l">
              <a:lnSpc>
                <a:spcPct val="100000"/>
              </a:lnSpc>
              <a:spcBef>
                <a:spcPts val="0"/>
              </a:spcBef>
              <a:spcAft>
                <a:spcPts val="0"/>
              </a:spcAft>
              <a:buSzPts val="3000"/>
              <a:buNone/>
              <a:defRPr>
                <a:latin typeface="Lato"/>
                <a:ea typeface="Lato"/>
                <a:cs typeface="Lato"/>
                <a:sym typeface="Lato"/>
              </a:defRPr>
            </a:lvl7pPr>
            <a:lvl8pPr lvl="7" algn="l">
              <a:lnSpc>
                <a:spcPct val="100000"/>
              </a:lnSpc>
              <a:spcBef>
                <a:spcPts val="0"/>
              </a:spcBef>
              <a:spcAft>
                <a:spcPts val="0"/>
              </a:spcAft>
              <a:buSzPts val="3000"/>
              <a:buNone/>
              <a:defRPr>
                <a:latin typeface="Lato"/>
                <a:ea typeface="Lato"/>
                <a:cs typeface="Lato"/>
                <a:sym typeface="Lato"/>
              </a:defRPr>
            </a:lvl8pPr>
            <a:lvl9pPr lvl="8" algn="l">
              <a:lnSpc>
                <a:spcPct val="100000"/>
              </a:lnSpc>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57"/>
        <p:cNvGrpSpPr/>
        <p:nvPr/>
      </p:nvGrpSpPr>
      <p:grpSpPr>
        <a:xfrm>
          <a:off x="0" y="0"/>
          <a:ext cx="0" cy="0"/>
          <a:chOff x="0" y="0"/>
          <a:chExt cx="0" cy="0"/>
        </a:xfrm>
      </p:grpSpPr>
      <p:sp>
        <p:nvSpPr>
          <p:cNvPr id="258" name="Google Shape;258;p137"/>
          <p:cNvSpPr/>
          <p:nvPr/>
        </p:nvSpPr>
        <p:spPr>
          <a:xfrm>
            <a:off x="6677100" y="-9050"/>
            <a:ext cx="5161500" cy="51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9" name="Google Shape;259;p137"/>
          <p:cNvGrpSpPr/>
          <p:nvPr/>
        </p:nvGrpSpPr>
        <p:grpSpPr>
          <a:xfrm>
            <a:off x="713223" y="-79050"/>
            <a:ext cx="8791100" cy="4687625"/>
            <a:chOff x="-669332" y="-79050"/>
            <a:chExt cx="10173707" cy="4687625"/>
          </a:xfrm>
        </p:grpSpPr>
        <p:sp>
          <p:nvSpPr>
            <p:cNvPr id="260" name="Google Shape;260;p137"/>
            <p:cNvSpPr/>
            <p:nvPr/>
          </p:nvSpPr>
          <p:spPr>
            <a:xfrm>
              <a:off x="-669325" y="533550"/>
              <a:ext cx="91002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1" name="Google Shape;261;p137"/>
            <p:cNvCxnSpPr/>
            <p:nvPr/>
          </p:nvCxnSpPr>
          <p:spPr>
            <a:xfrm rot="10800000">
              <a:off x="-669332" y="-79050"/>
              <a:ext cx="0" cy="624900"/>
            </a:xfrm>
            <a:prstGeom prst="straightConnector1">
              <a:avLst/>
            </a:prstGeom>
            <a:noFill/>
            <a:ln w="19050" cap="flat" cmpd="sng">
              <a:solidFill>
                <a:schemeClr val="dk1"/>
              </a:solidFill>
              <a:prstDash val="solid"/>
              <a:round/>
              <a:headEnd type="none" w="sm" len="sm"/>
              <a:tailEnd type="none" w="sm" len="sm"/>
            </a:ln>
          </p:spPr>
        </p:cxnSp>
        <p:cxnSp>
          <p:nvCxnSpPr>
            <p:cNvPr id="262" name="Google Shape;262;p137"/>
            <p:cNvCxnSpPr/>
            <p:nvPr/>
          </p:nvCxnSpPr>
          <p:spPr>
            <a:xfrm>
              <a:off x="8425275" y="4608575"/>
              <a:ext cx="1079100" cy="0"/>
            </a:xfrm>
            <a:prstGeom prst="straightConnector1">
              <a:avLst/>
            </a:prstGeom>
            <a:noFill/>
            <a:ln w="19050" cap="flat" cmpd="sng">
              <a:solidFill>
                <a:schemeClr val="dk1"/>
              </a:solidFill>
              <a:prstDash val="solid"/>
              <a:round/>
              <a:headEnd type="none" w="sm" len="sm"/>
              <a:tailEnd type="none" w="sm" len="sm"/>
            </a:ln>
          </p:spPr>
        </p:cxnSp>
      </p:grpSp>
      <p:sp>
        <p:nvSpPr>
          <p:cNvPr id="263" name="Google Shape;263;p137"/>
          <p:cNvSpPr txBox="1">
            <a:spLocks noGrp="1"/>
          </p:cNvSpPr>
          <p:nvPr>
            <p:ph type="title"/>
          </p:nvPr>
        </p:nvSpPr>
        <p:spPr>
          <a:xfrm>
            <a:off x="1094263" y="778325"/>
            <a:ext cx="4448100" cy="105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5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64" name="Google Shape;264;p137"/>
          <p:cNvSpPr txBox="1">
            <a:spLocks noGrp="1"/>
          </p:cNvSpPr>
          <p:nvPr>
            <p:ph type="subTitle" idx="1"/>
          </p:nvPr>
        </p:nvSpPr>
        <p:spPr>
          <a:xfrm>
            <a:off x="1094225" y="1651512"/>
            <a:ext cx="4448100" cy="1224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atin typeface="Hanken Grotesk"/>
                <a:ea typeface="Hanken Grotesk"/>
                <a:cs typeface="Hanken Grotesk"/>
                <a:sym typeface="Hanken Grotesk"/>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5" name="Google Shape;265;p137"/>
          <p:cNvSpPr txBox="1"/>
          <p:nvPr/>
        </p:nvSpPr>
        <p:spPr>
          <a:xfrm>
            <a:off x="1094225" y="3383825"/>
            <a:ext cx="5797200" cy="556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300"/>
              </a:spcBef>
              <a:spcAft>
                <a:spcPts val="0"/>
              </a:spcAft>
              <a:buClr>
                <a:srgbClr val="000000"/>
              </a:buClr>
              <a:buSzPts val="1200"/>
              <a:buFont typeface="Arial"/>
              <a:buNone/>
            </a:pPr>
            <a:r>
              <a:rPr lang="en-US" sz="1200" b="0" i="0" u="none" strike="noStrike" cap="none">
                <a:solidFill>
                  <a:schemeClr val="dk1"/>
                </a:solidFill>
                <a:latin typeface="Hanken Grotesk"/>
                <a:ea typeface="Hanken Grotesk"/>
                <a:cs typeface="Hanken Grotesk"/>
                <a:sym typeface="Hanken Grotesk"/>
              </a:rPr>
              <a:t>CREDITS: This presentation template was created by </a:t>
            </a:r>
            <a:r>
              <a:rPr lang="en-US" sz="1200" b="1" i="0" u="sng" strike="noStrike" cap="none">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US" sz="1200" b="1" i="0" u="none" strike="noStrike" cap="none">
                <a:solidFill>
                  <a:schemeClr val="dk1"/>
                </a:solidFill>
                <a:latin typeface="Hanken Grotesk"/>
                <a:ea typeface="Hanken Grotesk"/>
                <a:cs typeface="Hanken Grotesk"/>
                <a:sym typeface="Hanken Grotesk"/>
              </a:rPr>
              <a:t>,</a:t>
            </a:r>
            <a:r>
              <a:rPr lang="en-US" sz="1200" b="0" i="0" u="none" strike="noStrike" cap="none">
                <a:solidFill>
                  <a:schemeClr val="dk1"/>
                </a:solidFill>
                <a:latin typeface="Hanken Grotesk"/>
                <a:ea typeface="Hanken Grotesk"/>
                <a:cs typeface="Hanken Grotesk"/>
                <a:sym typeface="Hanken Grotesk"/>
              </a:rPr>
              <a:t> and includes icons by</a:t>
            </a:r>
            <a:r>
              <a:rPr lang="en-US" sz="1200" b="1" i="0" u="none" strike="noStrike" cap="none">
                <a:solidFill>
                  <a:schemeClr val="dk1"/>
                </a:solidFill>
                <a:latin typeface="Hanken Grotesk"/>
                <a:ea typeface="Hanken Grotesk"/>
                <a:cs typeface="Hanken Grotesk"/>
                <a:sym typeface="Hanken Grotesk"/>
              </a:rPr>
              <a:t> </a:t>
            </a:r>
            <a:r>
              <a:rPr lang="en-US" sz="1200" b="1" i="0" u="sng" strike="noStrike" cap="none">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US" sz="1200" b="1" i="0" u="none" strike="noStrike" cap="none">
                <a:solidFill>
                  <a:schemeClr val="dk1"/>
                </a:solidFill>
                <a:latin typeface="Hanken Grotesk"/>
                <a:ea typeface="Hanken Grotesk"/>
                <a:cs typeface="Hanken Grotesk"/>
                <a:sym typeface="Hanken Grotesk"/>
              </a:rPr>
              <a:t>,</a:t>
            </a:r>
            <a:r>
              <a:rPr lang="en-US" sz="1200" b="0" i="0" u="none" strike="noStrike" cap="none">
                <a:solidFill>
                  <a:schemeClr val="dk1"/>
                </a:solidFill>
                <a:latin typeface="Hanken Grotesk"/>
                <a:ea typeface="Hanken Grotesk"/>
                <a:cs typeface="Hanken Grotesk"/>
                <a:sym typeface="Hanken Grotesk"/>
              </a:rPr>
              <a:t> and infographics &amp; images by </a:t>
            </a:r>
            <a:r>
              <a:rPr lang="en-US" sz="1200" b="1" i="0" u="sng" strike="noStrike" cap="none">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US" sz="1200" b="1" i="0" u="sng" strike="noStrike" cap="none">
                <a:solidFill>
                  <a:schemeClr val="dk1"/>
                </a:solidFill>
                <a:latin typeface="Hanken Grotesk"/>
                <a:ea typeface="Hanken Grotesk"/>
                <a:cs typeface="Hanken Grotesk"/>
                <a:sym typeface="Hanken Grotesk"/>
              </a:rPr>
              <a:t> </a:t>
            </a:r>
            <a:endParaRPr sz="1200" b="1" i="0" u="sng" strike="noStrike" cap="none">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13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8" name="Google Shape;268;p138"/>
          <p:cNvGrpSpPr/>
          <p:nvPr/>
        </p:nvGrpSpPr>
        <p:grpSpPr>
          <a:xfrm>
            <a:off x="232200" y="-49400"/>
            <a:ext cx="8679000" cy="5250800"/>
            <a:chOff x="232200" y="-49400"/>
            <a:chExt cx="8679000" cy="5250800"/>
          </a:xfrm>
        </p:grpSpPr>
        <p:sp>
          <p:nvSpPr>
            <p:cNvPr id="269" name="Google Shape;269;p13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0" name="Google Shape;270;p138"/>
            <p:cNvGrpSpPr/>
            <p:nvPr/>
          </p:nvGrpSpPr>
          <p:grpSpPr>
            <a:xfrm>
              <a:off x="232200" y="-49400"/>
              <a:ext cx="8679000" cy="5250800"/>
              <a:chOff x="232200" y="-49400"/>
              <a:chExt cx="8679000" cy="5250800"/>
            </a:xfrm>
          </p:grpSpPr>
          <p:cxnSp>
            <p:nvCxnSpPr>
              <p:cNvPr id="271" name="Google Shape;271;p138"/>
              <p:cNvCxnSpPr/>
              <p:nvPr/>
            </p:nvCxnSpPr>
            <p:spPr>
              <a:xfrm rot="10800000">
                <a:off x="232200" y="-49400"/>
                <a:ext cx="0" cy="284100"/>
              </a:xfrm>
              <a:prstGeom prst="straightConnector1">
                <a:avLst/>
              </a:prstGeom>
              <a:noFill/>
              <a:ln w="19050" cap="flat" cmpd="sng">
                <a:solidFill>
                  <a:schemeClr val="dk1"/>
                </a:solidFill>
                <a:prstDash val="solid"/>
                <a:round/>
                <a:headEnd type="none" w="sm" len="sm"/>
                <a:tailEnd type="none" w="sm" len="sm"/>
              </a:ln>
            </p:spPr>
          </p:cxnSp>
          <p:cxnSp>
            <p:nvCxnSpPr>
              <p:cNvPr id="272" name="Google Shape;272;p138"/>
              <p:cNvCxnSpPr/>
              <p:nvPr/>
            </p:nvCxnSpPr>
            <p:spPr>
              <a:xfrm rot="10800000">
                <a:off x="8911200" y="4917300"/>
                <a:ext cx="0" cy="284100"/>
              </a:xfrm>
              <a:prstGeom prst="straightConnector1">
                <a:avLst/>
              </a:prstGeom>
              <a:noFill/>
              <a:ln w="19050" cap="flat" cmpd="sng">
                <a:solidFill>
                  <a:schemeClr val="dk1"/>
                </a:solidFill>
                <a:prstDash val="solid"/>
                <a:round/>
                <a:headEnd type="none" w="sm" len="sm"/>
                <a:tailEnd type="none" w="sm" len="sm"/>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13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5" name="Google Shape;275;p139"/>
          <p:cNvGrpSpPr/>
          <p:nvPr/>
        </p:nvGrpSpPr>
        <p:grpSpPr>
          <a:xfrm>
            <a:off x="232200" y="232800"/>
            <a:ext cx="9045000" cy="4975500"/>
            <a:chOff x="232200" y="232800"/>
            <a:chExt cx="9045000" cy="4975500"/>
          </a:xfrm>
        </p:grpSpPr>
        <p:sp>
          <p:nvSpPr>
            <p:cNvPr id="276" name="Google Shape;276;p13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7" name="Google Shape;277;p139"/>
            <p:cNvCxnSpPr/>
            <p:nvPr/>
          </p:nvCxnSpPr>
          <p:spPr>
            <a:xfrm>
              <a:off x="8911200" y="232800"/>
              <a:ext cx="366000" cy="0"/>
            </a:xfrm>
            <a:prstGeom prst="straightConnector1">
              <a:avLst/>
            </a:prstGeom>
            <a:noFill/>
            <a:ln w="19050" cap="flat" cmpd="sng">
              <a:solidFill>
                <a:schemeClr val="dk1"/>
              </a:solidFill>
              <a:prstDash val="solid"/>
              <a:round/>
              <a:headEnd type="none" w="sm" len="sm"/>
              <a:tailEnd type="none" w="sm" len="sm"/>
            </a:ln>
          </p:spPr>
        </p:cxnSp>
        <p:cxnSp>
          <p:nvCxnSpPr>
            <p:cNvPr id="278" name="Google Shape;278;p139"/>
            <p:cNvCxnSpPr/>
            <p:nvPr/>
          </p:nvCxnSpPr>
          <p:spPr>
            <a:xfrm>
              <a:off x="232200" y="4917300"/>
              <a:ext cx="1200" cy="29100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114"/>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 name="Google Shape;43;p114"/>
          <p:cNvGrpSpPr/>
          <p:nvPr/>
        </p:nvGrpSpPr>
        <p:grpSpPr>
          <a:xfrm>
            <a:off x="713225" y="-62550"/>
            <a:ext cx="7717800" cy="5210100"/>
            <a:chOff x="713225" y="-62550"/>
            <a:chExt cx="7717800" cy="5210100"/>
          </a:xfrm>
        </p:grpSpPr>
        <p:sp>
          <p:nvSpPr>
            <p:cNvPr id="44" name="Google Shape;44;p114"/>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p114"/>
            <p:cNvCxnSpPr/>
            <p:nvPr/>
          </p:nvCxnSpPr>
          <p:spPr>
            <a:xfrm rot="10800000">
              <a:off x="713225" y="-62550"/>
              <a:ext cx="0" cy="596100"/>
            </a:xfrm>
            <a:prstGeom prst="straightConnector1">
              <a:avLst/>
            </a:prstGeom>
            <a:noFill/>
            <a:ln w="19050" cap="flat" cmpd="sng">
              <a:solidFill>
                <a:schemeClr val="dk1"/>
              </a:solidFill>
              <a:prstDash val="solid"/>
              <a:round/>
              <a:headEnd type="none" w="sm" len="sm"/>
              <a:tailEnd type="none" w="sm" len="sm"/>
            </a:ln>
          </p:spPr>
        </p:cxnSp>
        <p:cxnSp>
          <p:nvCxnSpPr>
            <p:cNvPr id="46" name="Google Shape;46;p114"/>
            <p:cNvCxnSpPr/>
            <p:nvPr/>
          </p:nvCxnSpPr>
          <p:spPr>
            <a:xfrm>
              <a:off x="8430775" y="4608450"/>
              <a:ext cx="0" cy="539100"/>
            </a:xfrm>
            <a:prstGeom prst="straightConnector1">
              <a:avLst/>
            </a:prstGeom>
            <a:noFill/>
            <a:ln w="19050" cap="flat" cmpd="sng">
              <a:solidFill>
                <a:schemeClr val="dk1"/>
              </a:solidFill>
              <a:prstDash val="solid"/>
              <a:round/>
              <a:headEnd type="none" w="sm" len="sm"/>
              <a:tailEnd type="none" w="sm" len="sm"/>
            </a:ln>
          </p:spPr>
        </p:cxnSp>
      </p:grpSp>
      <p:sp>
        <p:nvSpPr>
          <p:cNvPr id="47" name="Google Shape;47;p114"/>
          <p:cNvSpPr txBox="1">
            <a:spLocks noGrp="1"/>
          </p:cNvSpPr>
          <p:nvPr>
            <p:ph type="title"/>
          </p:nvPr>
        </p:nvSpPr>
        <p:spPr>
          <a:xfrm>
            <a:off x="1216475" y="1977150"/>
            <a:ext cx="50676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8" name="Google Shape;48;p114"/>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3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9" name="Google Shape;49;p114"/>
          <p:cNvSpPr txBox="1">
            <a:spLocks noGrp="1"/>
          </p:cNvSpPr>
          <p:nvPr>
            <p:ph type="subTitle" idx="1"/>
          </p:nvPr>
        </p:nvSpPr>
        <p:spPr>
          <a:xfrm>
            <a:off x="1216475" y="2730750"/>
            <a:ext cx="5067600" cy="43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0"/>
        <p:cNvGrpSpPr/>
        <p:nvPr/>
      </p:nvGrpSpPr>
      <p:grpSpPr>
        <a:xfrm>
          <a:off x="0" y="0"/>
          <a:ext cx="0" cy="0"/>
          <a:chOff x="0" y="0"/>
          <a:chExt cx="0" cy="0"/>
        </a:xfrm>
      </p:grpSpPr>
      <p:sp>
        <p:nvSpPr>
          <p:cNvPr id="51" name="Google Shape;51;p115"/>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115"/>
          <p:cNvGrpSpPr/>
          <p:nvPr/>
        </p:nvGrpSpPr>
        <p:grpSpPr>
          <a:xfrm>
            <a:off x="-725" y="1466925"/>
            <a:ext cx="939900" cy="2326875"/>
            <a:chOff x="-725" y="1466925"/>
            <a:chExt cx="939900" cy="2326875"/>
          </a:xfrm>
        </p:grpSpPr>
        <p:cxnSp>
          <p:nvCxnSpPr>
            <p:cNvPr id="53" name="Google Shape;53;p115"/>
            <p:cNvCxnSpPr/>
            <p:nvPr/>
          </p:nvCxnSpPr>
          <p:spPr>
            <a:xfrm>
              <a:off x="-725" y="1466925"/>
              <a:ext cx="939900" cy="0"/>
            </a:xfrm>
            <a:prstGeom prst="straightConnector1">
              <a:avLst/>
            </a:prstGeom>
            <a:noFill/>
            <a:ln w="19050" cap="flat" cmpd="sng">
              <a:solidFill>
                <a:schemeClr val="dk1"/>
              </a:solidFill>
              <a:prstDash val="solid"/>
              <a:round/>
              <a:headEnd type="none" w="sm" len="sm"/>
              <a:tailEnd type="none" w="sm" len="sm"/>
            </a:ln>
          </p:spPr>
        </p:cxnSp>
        <p:cxnSp>
          <p:nvCxnSpPr>
            <p:cNvPr id="54" name="Google Shape;54;p115"/>
            <p:cNvCxnSpPr/>
            <p:nvPr/>
          </p:nvCxnSpPr>
          <p:spPr>
            <a:xfrm>
              <a:off x="-725" y="2668450"/>
              <a:ext cx="939900" cy="0"/>
            </a:xfrm>
            <a:prstGeom prst="straightConnector1">
              <a:avLst/>
            </a:prstGeom>
            <a:noFill/>
            <a:ln w="19050" cap="flat" cmpd="sng">
              <a:solidFill>
                <a:schemeClr val="dk1"/>
              </a:solidFill>
              <a:prstDash val="solid"/>
              <a:round/>
              <a:headEnd type="none" w="sm" len="sm"/>
              <a:tailEnd type="none" w="sm" len="sm"/>
            </a:ln>
          </p:spPr>
        </p:cxnSp>
        <p:cxnSp>
          <p:nvCxnSpPr>
            <p:cNvPr id="55" name="Google Shape;55;p115"/>
            <p:cNvCxnSpPr/>
            <p:nvPr/>
          </p:nvCxnSpPr>
          <p:spPr>
            <a:xfrm>
              <a:off x="-725" y="3793800"/>
              <a:ext cx="939900" cy="0"/>
            </a:xfrm>
            <a:prstGeom prst="straightConnector1">
              <a:avLst/>
            </a:prstGeom>
            <a:noFill/>
            <a:ln w="19050" cap="flat" cmpd="sng">
              <a:solidFill>
                <a:schemeClr val="dk1"/>
              </a:solidFill>
              <a:prstDash val="solid"/>
              <a:round/>
              <a:headEnd type="none" w="sm" len="sm"/>
              <a:tailEnd type="none" w="sm" len="sm"/>
            </a:ln>
          </p:spPr>
        </p:cxnSp>
      </p:grpSp>
      <p:grpSp>
        <p:nvGrpSpPr>
          <p:cNvPr id="56" name="Google Shape;56;p115"/>
          <p:cNvGrpSpPr/>
          <p:nvPr/>
        </p:nvGrpSpPr>
        <p:grpSpPr>
          <a:xfrm>
            <a:off x="232200" y="232800"/>
            <a:ext cx="8988300" cy="5000100"/>
            <a:chOff x="232200" y="232800"/>
            <a:chExt cx="8988300" cy="5000100"/>
          </a:xfrm>
        </p:grpSpPr>
        <p:sp>
          <p:nvSpPr>
            <p:cNvPr id="57" name="Google Shape;57;p11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 name="Google Shape;58;p115"/>
            <p:cNvCxnSpPr/>
            <p:nvPr/>
          </p:nvCxnSpPr>
          <p:spPr>
            <a:xfrm rot="10800000">
              <a:off x="8911200" y="232800"/>
              <a:ext cx="309300" cy="0"/>
            </a:xfrm>
            <a:prstGeom prst="straightConnector1">
              <a:avLst/>
            </a:prstGeom>
            <a:noFill/>
            <a:ln w="19050" cap="flat" cmpd="sng">
              <a:solidFill>
                <a:schemeClr val="dk1"/>
              </a:solidFill>
              <a:prstDash val="solid"/>
              <a:round/>
              <a:headEnd type="none" w="sm" len="sm"/>
              <a:tailEnd type="none" w="sm" len="sm"/>
            </a:ln>
          </p:spPr>
        </p:cxnSp>
        <p:cxnSp>
          <p:nvCxnSpPr>
            <p:cNvPr id="59" name="Google Shape;59;p115"/>
            <p:cNvCxnSpPr/>
            <p:nvPr/>
          </p:nvCxnSpPr>
          <p:spPr>
            <a:xfrm>
              <a:off x="233525" y="4917300"/>
              <a:ext cx="0" cy="315600"/>
            </a:xfrm>
            <a:prstGeom prst="straightConnector1">
              <a:avLst/>
            </a:prstGeom>
            <a:noFill/>
            <a:ln w="19050" cap="flat" cmpd="sng">
              <a:solidFill>
                <a:schemeClr val="dk1"/>
              </a:solidFill>
              <a:prstDash val="solid"/>
              <a:round/>
              <a:headEnd type="none" w="sm" len="sm"/>
              <a:tailEnd type="none" w="sm" len="sm"/>
            </a:ln>
          </p:spPr>
        </p:cxnSp>
      </p:grpSp>
      <p:sp>
        <p:nvSpPr>
          <p:cNvPr id="60" name="Google Shape;60;p115"/>
          <p:cNvSpPr txBox="1">
            <a:spLocks noGrp="1"/>
          </p:cNvSpPr>
          <p:nvPr>
            <p:ph type="title"/>
          </p:nvPr>
        </p:nvSpPr>
        <p:spPr>
          <a:xfrm>
            <a:off x="713225" y="445025"/>
            <a:ext cx="7710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1" name="Google Shape;61;p115"/>
          <p:cNvSpPr txBox="1">
            <a:spLocks noGrp="1"/>
          </p:cNvSpPr>
          <p:nvPr>
            <p:ph type="subTitle" idx="1"/>
          </p:nvPr>
        </p:nvSpPr>
        <p:spPr>
          <a:xfrm>
            <a:off x="1731050" y="1640570"/>
            <a:ext cx="6613200" cy="530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2" name="Google Shape;62;p115"/>
          <p:cNvSpPr txBox="1">
            <a:spLocks noGrp="1"/>
          </p:cNvSpPr>
          <p:nvPr>
            <p:ph type="subTitle" idx="2"/>
          </p:nvPr>
        </p:nvSpPr>
        <p:spPr>
          <a:xfrm>
            <a:off x="1731050" y="2800360"/>
            <a:ext cx="66132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3" name="Google Shape;63;p115"/>
          <p:cNvSpPr txBox="1">
            <a:spLocks noGrp="1"/>
          </p:cNvSpPr>
          <p:nvPr>
            <p:ph type="subTitle" idx="3"/>
          </p:nvPr>
        </p:nvSpPr>
        <p:spPr>
          <a:xfrm>
            <a:off x="1731050" y="3957450"/>
            <a:ext cx="66132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4" name="Google Shape;64;p115"/>
          <p:cNvSpPr txBox="1">
            <a:spLocks noGrp="1"/>
          </p:cNvSpPr>
          <p:nvPr>
            <p:ph type="subTitle" idx="4"/>
          </p:nvPr>
        </p:nvSpPr>
        <p:spPr>
          <a:xfrm>
            <a:off x="1731050" y="1241275"/>
            <a:ext cx="6613200" cy="5304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65" name="Google Shape;65;p115"/>
          <p:cNvSpPr txBox="1">
            <a:spLocks noGrp="1"/>
          </p:cNvSpPr>
          <p:nvPr>
            <p:ph type="subTitle" idx="5"/>
          </p:nvPr>
        </p:nvSpPr>
        <p:spPr>
          <a:xfrm>
            <a:off x="1731050" y="2395400"/>
            <a:ext cx="6613200" cy="527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66" name="Google Shape;66;p115"/>
          <p:cNvSpPr txBox="1">
            <a:spLocks noGrp="1"/>
          </p:cNvSpPr>
          <p:nvPr>
            <p:ph type="subTitle" idx="6"/>
          </p:nvPr>
        </p:nvSpPr>
        <p:spPr>
          <a:xfrm>
            <a:off x="1731050" y="3546826"/>
            <a:ext cx="6613200" cy="527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67"/>
        <p:cNvGrpSpPr/>
        <p:nvPr/>
      </p:nvGrpSpPr>
      <p:grpSpPr>
        <a:xfrm>
          <a:off x="0" y="0"/>
          <a:ext cx="0" cy="0"/>
          <a:chOff x="0" y="0"/>
          <a:chExt cx="0" cy="0"/>
        </a:xfrm>
      </p:grpSpPr>
      <p:sp>
        <p:nvSpPr>
          <p:cNvPr id="68" name="Google Shape;68;p116"/>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 name="Google Shape;69;p116"/>
          <p:cNvGrpSpPr/>
          <p:nvPr/>
        </p:nvGrpSpPr>
        <p:grpSpPr>
          <a:xfrm>
            <a:off x="-19050" y="232800"/>
            <a:ext cx="9189150" cy="4684500"/>
            <a:chOff x="-19050" y="232800"/>
            <a:chExt cx="9189150" cy="4684500"/>
          </a:xfrm>
        </p:grpSpPr>
        <p:sp>
          <p:nvSpPr>
            <p:cNvPr id="70" name="Google Shape;70;p11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 name="Google Shape;71;p116"/>
            <p:cNvCxnSpPr/>
            <p:nvPr/>
          </p:nvCxnSpPr>
          <p:spPr>
            <a:xfrm rot="10800000">
              <a:off x="-19050" y="4917300"/>
              <a:ext cx="258900" cy="0"/>
            </a:xfrm>
            <a:prstGeom prst="straightConnector1">
              <a:avLst/>
            </a:prstGeom>
            <a:noFill/>
            <a:ln w="19050" cap="flat" cmpd="sng">
              <a:solidFill>
                <a:schemeClr val="dk1"/>
              </a:solidFill>
              <a:prstDash val="solid"/>
              <a:round/>
              <a:headEnd type="none" w="sm" len="sm"/>
              <a:tailEnd type="none" w="sm" len="sm"/>
            </a:ln>
          </p:spPr>
        </p:cxnSp>
        <p:cxnSp>
          <p:nvCxnSpPr>
            <p:cNvPr id="72" name="Google Shape;72;p116"/>
            <p:cNvCxnSpPr/>
            <p:nvPr/>
          </p:nvCxnSpPr>
          <p:spPr>
            <a:xfrm rot="10800000">
              <a:off x="8911200" y="232800"/>
              <a:ext cx="258900" cy="0"/>
            </a:xfrm>
            <a:prstGeom prst="straightConnector1">
              <a:avLst/>
            </a:prstGeom>
            <a:noFill/>
            <a:ln w="19050" cap="flat" cmpd="sng">
              <a:solidFill>
                <a:schemeClr val="dk1"/>
              </a:solidFill>
              <a:prstDash val="solid"/>
              <a:round/>
              <a:headEnd type="none" w="sm" len="sm"/>
              <a:tailEnd type="none" w="sm" len="sm"/>
            </a:ln>
          </p:spPr>
        </p:cxnSp>
      </p:grpSp>
      <p:sp>
        <p:nvSpPr>
          <p:cNvPr id="73" name="Google Shape;73;p116"/>
          <p:cNvSpPr txBox="1">
            <a:spLocks noGrp="1"/>
          </p:cNvSpPr>
          <p:nvPr>
            <p:ph type="title"/>
          </p:nvPr>
        </p:nvSpPr>
        <p:spPr>
          <a:xfrm>
            <a:off x="722376" y="445025"/>
            <a:ext cx="7708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atin typeface="Lato"/>
                <a:ea typeface="Lato"/>
                <a:cs typeface="Lato"/>
                <a:sym typeface="Lato"/>
              </a:defRPr>
            </a:lvl2pPr>
            <a:lvl3pPr lvl="2" algn="l">
              <a:lnSpc>
                <a:spcPct val="100000"/>
              </a:lnSpc>
              <a:spcBef>
                <a:spcPts val="0"/>
              </a:spcBef>
              <a:spcAft>
                <a:spcPts val="0"/>
              </a:spcAft>
              <a:buSzPts val="3000"/>
              <a:buNone/>
              <a:defRPr>
                <a:latin typeface="Lato"/>
                <a:ea typeface="Lato"/>
                <a:cs typeface="Lato"/>
                <a:sym typeface="Lato"/>
              </a:defRPr>
            </a:lvl3pPr>
            <a:lvl4pPr lvl="3" algn="l">
              <a:lnSpc>
                <a:spcPct val="100000"/>
              </a:lnSpc>
              <a:spcBef>
                <a:spcPts val="0"/>
              </a:spcBef>
              <a:spcAft>
                <a:spcPts val="0"/>
              </a:spcAft>
              <a:buSzPts val="3000"/>
              <a:buNone/>
              <a:defRPr>
                <a:latin typeface="Lato"/>
                <a:ea typeface="Lato"/>
                <a:cs typeface="Lato"/>
                <a:sym typeface="Lato"/>
              </a:defRPr>
            </a:lvl4pPr>
            <a:lvl5pPr lvl="4" algn="l">
              <a:lnSpc>
                <a:spcPct val="100000"/>
              </a:lnSpc>
              <a:spcBef>
                <a:spcPts val="0"/>
              </a:spcBef>
              <a:spcAft>
                <a:spcPts val="0"/>
              </a:spcAft>
              <a:buSzPts val="3000"/>
              <a:buNone/>
              <a:defRPr>
                <a:latin typeface="Lato"/>
                <a:ea typeface="Lato"/>
                <a:cs typeface="Lato"/>
                <a:sym typeface="Lato"/>
              </a:defRPr>
            </a:lvl5pPr>
            <a:lvl6pPr lvl="5" algn="l">
              <a:lnSpc>
                <a:spcPct val="100000"/>
              </a:lnSpc>
              <a:spcBef>
                <a:spcPts val="0"/>
              </a:spcBef>
              <a:spcAft>
                <a:spcPts val="0"/>
              </a:spcAft>
              <a:buSzPts val="3000"/>
              <a:buNone/>
              <a:defRPr>
                <a:latin typeface="Lato"/>
                <a:ea typeface="Lato"/>
                <a:cs typeface="Lato"/>
                <a:sym typeface="Lato"/>
              </a:defRPr>
            </a:lvl6pPr>
            <a:lvl7pPr lvl="6" algn="l">
              <a:lnSpc>
                <a:spcPct val="100000"/>
              </a:lnSpc>
              <a:spcBef>
                <a:spcPts val="0"/>
              </a:spcBef>
              <a:spcAft>
                <a:spcPts val="0"/>
              </a:spcAft>
              <a:buSzPts val="3000"/>
              <a:buNone/>
              <a:defRPr>
                <a:latin typeface="Lato"/>
                <a:ea typeface="Lato"/>
                <a:cs typeface="Lato"/>
                <a:sym typeface="Lato"/>
              </a:defRPr>
            </a:lvl7pPr>
            <a:lvl8pPr lvl="7" algn="l">
              <a:lnSpc>
                <a:spcPct val="100000"/>
              </a:lnSpc>
              <a:spcBef>
                <a:spcPts val="0"/>
              </a:spcBef>
              <a:spcAft>
                <a:spcPts val="0"/>
              </a:spcAft>
              <a:buSzPts val="3000"/>
              <a:buNone/>
              <a:defRPr>
                <a:latin typeface="Lato"/>
                <a:ea typeface="Lato"/>
                <a:cs typeface="Lato"/>
                <a:sym typeface="Lato"/>
              </a:defRPr>
            </a:lvl8pPr>
            <a:lvl9pPr lvl="8" algn="l">
              <a:lnSpc>
                <a:spcPct val="100000"/>
              </a:lnSpc>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sp>
        <p:nvSpPr>
          <p:cNvPr id="75" name="Google Shape;75;p117"/>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 name="Google Shape;76;p117"/>
          <p:cNvGrpSpPr/>
          <p:nvPr/>
        </p:nvGrpSpPr>
        <p:grpSpPr>
          <a:xfrm>
            <a:off x="-19050" y="232800"/>
            <a:ext cx="8930250" cy="5027400"/>
            <a:chOff x="-19050" y="232800"/>
            <a:chExt cx="8930250" cy="5027400"/>
          </a:xfrm>
        </p:grpSpPr>
        <p:sp>
          <p:nvSpPr>
            <p:cNvPr id="77" name="Google Shape;77;p117"/>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8" name="Google Shape;78;p117"/>
            <p:cNvCxnSpPr/>
            <p:nvPr/>
          </p:nvCxnSpPr>
          <p:spPr>
            <a:xfrm rot="10800000">
              <a:off x="-19050" y="232800"/>
              <a:ext cx="258900" cy="0"/>
            </a:xfrm>
            <a:prstGeom prst="straightConnector1">
              <a:avLst/>
            </a:prstGeom>
            <a:noFill/>
            <a:ln w="19050" cap="flat" cmpd="sng">
              <a:solidFill>
                <a:schemeClr val="dk1"/>
              </a:solidFill>
              <a:prstDash val="solid"/>
              <a:round/>
              <a:headEnd type="none" w="sm" len="sm"/>
              <a:tailEnd type="none" w="sm" len="sm"/>
            </a:ln>
          </p:spPr>
        </p:cxnSp>
        <p:cxnSp>
          <p:nvCxnSpPr>
            <p:cNvPr id="79" name="Google Shape;79;p117"/>
            <p:cNvCxnSpPr/>
            <p:nvPr/>
          </p:nvCxnSpPr>
          <p:spPr>
            <a:xfrm>
              <a:off x="8911200" y="4917300"/>
              <a:ext cx="0" cy="342900"/>
            </a:xfrm>
            <a:prstGeom prst="straightConnector1">
              <a:avLst/>
            </a:prstGeom>
            <a:noFill/>
            <a:ln w="19050" cap="flat" cmpd="sng">
              <a:solidFill>
                <a:schemeClr val="dk1"/>
              </a:solidFill>
              <a:prstDash val="solid"/>
              <a:round/>
              <a:headEnd type="none" w="sm" len="sm"/>
              <a:tailEnd type="none" w="sm" len="sm"/>
            </a:ln>
          </p:spPr>
        </p:cxnSp>
      </p:grpSp>
      <p:sp>
        <p:nvSpPr>
          <p:cNvPr id="80" name="Google Shape;80;p1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1" name="Google Shape;81;p117"/>
          <p:cNvSpPr txBox="1">
            <a:spLocks noGrp="1"/>
          </p:cNvSpPr>
          <p:nvPr>
            <p:ph type="body" idx="1"/>
          </p:nvPr>
        </p:nvSpPr>
        <p:spPr>
          <a:xfrm>
            <a:off x="720000" y="1215750"/>
            <a:ext cx="7704000" cy="3233100"/>
          </a:xfrm>
          <a:prstGeom prst="rect">
            <a:avLst/>
          </a:prstGeom>
          <a:noFill/>
          <a:ln>
            <a:noFill/>
          </a:ln>
        </p:spPr>
        <p:txBody>
          <a:bodyPr spcFirstLastPara="1" wrap="square" lIns="91425" tIns="91425" rIns="91425" bIns="91425" anchor="t" anchorCtr="0">
            <a:noAutofit/>
          </a:bodyPr>
          <a:lstStyle>
            <a:lvl1pPr marL="457200" lvl="0" indent="-279400" algn="l">
              <a:lnSpc>
                <a:spcPct val="115000"/>
              </a:lnSpc>
              <a:spcBef>
                <a:spcPts val="0"/>
              </a:spcBef>
              <a:spcAft>
                <a:spcPts val="0"/>
              </a:spcAft>
              <a:buSzPts val="800"/>
              <a:buChar char="●"/>
              <a:defRPr>
                <a:latin typeface="Hanken Grotesk"/>
                <a:ea typeface="Hanken Grotesk"/>
                <a:cs typeface="Hanken Grotesk"/>
                <a:sym typeface="Hanken Grotesk"/>
              </a:defRPr>
            </a:lvl1pPr>
            <a:lvl2pPr marL="914400" lvl="1" indent="-304800" algn="l">
              <a:lnSpc>
                <a:spcPct val="115000"/>
              </a:lnSpc>
              <a:spcBef>
                <a:spcPts val="0"/>
              </a:spcBef>
              <a:spcAft>
                <a:spcPts val="0"/>
              </a:spcAft>
              <a:buSzPts val="1200"/>
              <a:buChar char="○"/>
              <a:defRPr>
                <a:latin typeface="Hanken Grotesk"/>
                <a:ea typeface="Hanken Grotesk"/>
                <a:cs typeface="Hanken Grotesk"/>
                <a:sym typeface="Hanken Grotesk"/>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82"/>
        <p:cNvGrpSpPr/>
        <p:nvPr/>
      </p:nvGrpSpPr>
      <p:grpSpPr>
        <a:xfrm>
          <a:off x="0" y="0"/>
          <a:ext cx="0" cy="0"/>
          <a:chOff x="0" y="0"/>
          <a:chExt cx="0" cy="0"/>
        </a:xfrm>
      </p:grpSpPr>
      <p:sp>
        <p:nvSpPr>
          <p:cNvPr id="83" name="Google Shape;83;p118"/>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 name="Google Shape;84;p118"/>
          <p:cNvGrpSpPr/>
          <p:nvPr/>
        </p:nvGrpSpPr>
        <p:grpSpPr>
          <a:xfrm>
            <a:off x="232200" y="-60100"/>
            <a:ext cx="9070200" cy="4977400"/>
            <a:chOff x="232200" y="-60100"/>
            <a:chExt cx="9070200" cy="4977400"/>
          </a:xfrm>
        </p:grpSpPr>
        <p:sp>
          <p:nvSpPr>
            <p:cNvPr id="85" name="Google Shape;85;p11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6" name="Google Shape;86;p118"/>
            <p:cNvCxnSpPr/>
            <p:nvPr/>
          </p:nvCxnSpPr>
          <p:spPr>
            <a:xfrm rot="10800000">
              <a:off x="232200" y="-60100"/>
              <a:ext cx="0" cy="296700"/>
            </a:xfrm>
            <a:prstGeom prst="straightConnector1">
              <a:avLst/>
            </a:prstGeom>
            <a:noFill/>
            <a:ln w="19050" cap="flat" cmpd="sng">
              <a:solidFill>
                <a:schemeClr val="dk1"/>
              </a:solidFill>
              <a:prstDash val="solid"/>
              <a:round/>
              <a:headEnd type="none" w="sm" len="sm"/>
              <a:tailEnd type="none" w="sm" len="sm"/>
            </a:ln>
          </p:spPr>
        </p:cxnSp>
        <p:cxnSp>
          <p:nvCxnSpPr>
            <p:cNvPr id="87" name="Google Shape;87;p118"/>
            <p:cNvCxnSpPr/>
            <p:nvPr/>
          </p:nvCxnSpPr>
          <p:spPr>
            <a:xfrm>
              <a:off x="8904900" y="4917300"/>
              <a:ext cx="397500" cy="0"/>
            </a:xfrm>
            <a:prstGeom prst="straightConnector1">
              <a:avLst/>
            </a:prstGeom>
            <a:noFill/>
            <a:ln w="19050" cap="flat" cmpd="sng">
              <a:solidFill>
                <a:schemeClr val="dk1"/>
              </a:solidFill>
              <a:prstDash val="solid"/>
              <a:round/>
              <a:headEnd type="none" w="sm" len="sm"/>
              <a:tailEnd type="none" w="sm" len="sm"/>
            </a:ln>
          </p:spPr>
        </p:cxnSp>
      </p:grpSp>
      <p:sp>
        <p:nvSpPr>
          <p:cNvPr id="88" name="Google Shape;88;p11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9" name="Google Shape;89;p118"/>
          <p:cNvSpPr txBox="1">
            <a:spLocks noGrp="1"/>
          </p:cNvSpPr>
          <p:nvPr>
            <p:ph type="subTitle" idx="1"/>
          </p:nvPr>
        </p:nvSpPr>
        <p:spPr>
          <a:xfrm>
            <a:off x="2032350" y="1565625"/>
            <a:ext cx="48768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0" name="Google Shape;90;p118"/>
          <p:cNvSpPr txBox="1">
            <a:spLocks noGrp="1"/>
          </p:cNvSpPr>
          <p:nvPr>
            <p:ph type="subTitle" idx="2"/>
          </p:nvPr>
        </p:nvSpPr>
        <p:spPr>
          <a:xfrm>
            <a:off x="2641957" y="2723563"/>
            <a:ext cx="48768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1" name="Google Shape;91;p118"/>
          <p:cNvSpPr txBox="1">
            <a:spLocks noGrp="1"/>
          </p:cNvSpPr>
          <p:nvPr>
            <p:ph type="subTitle" idx="3"/>
          </p:nvPr>
        </p:nvSpPr>
        <p:spPr>
          <a:xfrm>
            <a:off x="3251557" y="3881500"/>
            <a:ext cx="48768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2" name="Google Shape;92;p118"/>
          <p:cNvSpPr txBox="1">
            <a:spLocks noGrp="1"/>
          </p:cNvSpPr>
          <p:nvPr>
            <p:ph type="subTitle" idx="4"/>
          </p:nvPr>
        </p:nvSpPr>
        <p:spPr>
          <a:xfrm>
            <a:off x="2032350" y="1253625"/>
            <a:ext cx="4876800" cy="427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93" name="Google Shape;93;p118"/>
          <p:cNvSpPr txBox="1">
            <a:spLocks noGrp="1"/>
          </p:cNvSpPr>
          <p:nvPr>
            <p:ph type="subTitle" idx="5"/>
          </p:nvPr>
        </p:nvSpPr>
        <p:spPr>
          <a:xfrm>
            <a:off x="2641950" y="2412275"/>
            <a:ext cx="4876800" cy="427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94" name="Google Shape;94;p118"/>
          <p:cNvSpPr txBox="1">
            <a:spLocks noGrp="1"/>
          </p:cNvSpPr>
          <p:nvPr>
            <p:ph type="subTitle" idx="6"/>
          </p:nvPr>
        </p:nvSpPr>
        <p:spPr>
          <a:xfrm>
            <a:off x="3251550" y="3570925"/>
            <a:ext cx="4876800" cy="427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106"/>
        <p:cNvGrpSpPr/>
        <p:nvPr/>
      </p:nvGrpSpPr>
      <p:grpSpPr>
        <a:xfrm>
          <a:off x="0" y="0"/>
          <a:ext cx="0" cy="0"/>
          <a:chOff x="0" y="0"/>
          <a:chExt cx="0" cy="0"/>
        </a:xfrm>
      </p:grpSpPr>
      <p:sp>
        <p:nvSpPr>
          <p:cNvPr id="107" name="Google Shape;107;p120"/>
          <p:cNvSpPr/>
          <p:nvPr/>
        </p:nvSpPr>
        <p:spPr>
          <a:xfrm>
            <a:off x="7069475" y="3282725"/>
            <a:ext cx="3701700" cy="3701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8" name="Google Shape;108;p120"/>
          <p:cNvGrpSpPr/>
          <p:nvPr/>
        </p:nvGrpSpPr>
        <p:grpSpPr>
          <a:xfrm>
            <a:off x="-19050" y="232800"/>
            <a:ext cx="8930250" cy="5117250"/>
            <a:chOff x="-19050" y="232800"/>
            <a:chExt cx="8930250" cy="5117250"/>
          </a:xfrm>
        </p:grpSpPr>
        <p:sp>
          <p:nvSpPr>
            <p:cNvPr id="109" name="Google Shape;109;p1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 name="Google Shape;110;p120"/>
            <p:cNvCxnSpPr/>
            <p:nvPr/>
          </p:nvCxnSpPr>
          <p:spPr>
            <a:xfrm rot="10800000">
              <a:off x="-19050" y="232800"/>
              <a:ext cx="258900" cy="0"/>
            </a:xfrm>
            <a:prstGeom prst="straightConnector1">
              <a:avLst/>
            </a:prstGeom>
            <a:noFill/>
            <a:ln w="19050" cap="flat" cmpd="sng">
              <a:solidFill>
                <a:schemeClr val="dk1"/>
              </a:solidFill>
              <a:prstDash val="solid"/>
              <a:round/>
              <a:headEnd type="none" w="sm" len="sm"/>
              <a:tailEnd type="none" w="sm" len="sm"/>
            </a:ln>
          </p:spPr>
        </p:cxnSp>
        <p:cxnSp>
          <p:nvCxnSpPr>
            <p:cNvPr id="111" name="Google Shape;111;p120"/>
            <p:cNvCxnSpPr/>
            <p:nvPr/>
          </p:nvCxnSpPr>
          <p:spPr>
            <a:xfrm rot="10800000">
              <a:off x="8911200" y="4917150"/>
              <a:ext cx="0" cy="432900"/>
            </a:xfrm>
            <a:prstGeom prst="straightConnector1">
              <a:avLst/>
            </a:prstGeom>
            <a:noFill/>
            <a:ln w="19050" cap="flat" cmpd="sng">
              <a:solidFill>
                <a:schemeClr val="dk1"/>
              </a:solidFill>
              <a:prstDash val="solid"/>
              <a:round/>
              <a:headEnd type="none" w="sm" len="sm"/>
              <a:tailEnd type="none" w="sm" len="sm"/>
            </a:ln>
          </p:spPr>
        </p:cxnSp>
      </p:grpSp>
      <p:sp>
        <p:nvSpPr>
          <p:cNvPr id="112" name="Google Shape;112;p120"/>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atin typeface="Lato"/>
                <a:ea typeface="Lato"/>
                <a:cs typeface="Lato"/>
                <a:sym typeface="Lato"/>
              </a:defRPr>
            </a:lvl2pPr>
            <a:lvl3pPr lvl="2" algn="l">
              <a:lnSpc>
                <a:spcPct val="100000"/>
              </a:lnSpc>
              <a:spcBef>
                <a:spcPts val="0"/>
              </a:spcBef>
              <a:spcAft>
                <a:spcPts val="0"/>
              </a:spcAft>
              <a:buSzPts val="3000"/>
              <a:buNone/>
              <a:defRPr>
                <a:latin typeface="Lato"/>
                <a:ea typeface="Lato"/>
                <a:cs typeface="Lato"/>
                <a:sym typeface="Lato"/>
              </a:defRPr>
            </a:lvl3pPr>
            <a:lvl4pPr lvl="3" algn="l">
              <a:lnSpc>
                <a:spcPct val="100000"/>
              </a:lnSpc>
              <a:spcBef>
                <a:spcPts val="0"/>
              </a:spcBef>
              <a:spcAft>
                <a:spcPts val="0"/>
              </a:spcAft>
              <a:buSzPts val="3000"/>
              <a:buNone/>
              <a:defRPr>
                <a:latin typeface="Lato"/>
                <a:ea typeface="Lato"/>
                <a:cs typeface="Lato"/>
                <a:sym typeface="Lato"/>
              </a:defRPr>
            </a:lvl4pPr>
            <a:lvl5pPr lvl="4" algn="l">
              <a:lnSpc>
                <a:spcPct val="100000"/>
              </a:lnSpc>
              <a:spcBef>
                <a:spcPts val="0"/>
              </a:spcBef>
              <a:spcAft>
                <a:spcPts val="0"/>
              </a:spcAft>
              <a:buSzPts val="3000"/>
              <a:buNone/>
              <a:defRPr>
                <a:latin typeface="Lato"/>
                <a:ea typeface="Lato"/>
                <a:cs typeface="Lato"/>
                <a:sym typeface="Lato"/>
              </a:defRPr>
            </a:lvl5pPr>
            <a:lvl6pPr lvl="5" algn="l">
              <a:lnSpc>
                <a:spcPct val="100000"/>
              </a:lnSpc>
              <a:spcBef>
                <a:spcPts val="0"/>
              </a:spcBef>
              <a:spcAft>
                <a:spcPts val="0"/>
              </a:spcAft>
              <a:buSzPts val="3000"/>
              <a:buNone/>
              <a:defRPr>
                <a:latin typeface="Lato"/>
                <a:ea typeface="Lato"/>
                <a:cs typeface="Lato"/>
                <a:sym typeface="Lato"/>
              </a:defRPr>
            </a:lvl6pPr>
            <a:lvl7pPr lvl="6" algn="l">
              <a:lnSpc>
                <a:spcPct val="100000"/>
              </a:lnSpc>
              <a:spcBef>
                <a:spcPts val="0"/>
              </a:spcBef>
              <a:spcAft>
                <a:spcPts val="0"/>
              </a:spcAft>
              <a:buSzPts val="3000"/>
              <a:buNone/>
              <a:defRPr>
                <a:latin typeface="Lato"/>
                <a:ea typeface="Lato"/>
                <a:cs typeface="Lato"/>
                <a:sym typeface="Lato"/>
              </a:defRPr>
            </a:lvl7pPr>
            <a:lvl8pPr lvl="7" algn="l">
              <a:lnSpc>
                <a:spcPct val="100000"/>
              </a:lnSpc>
              <a:spcBef>
                <a:spcPts val="0"/>
              </a:spcBef>
              <a:spcAft>
                <a:spcPts val="0"/>
              </a:spcAft>
              <a:buSzPts val="3000"/>
              <a:buNone/>
              <a:defRPr>
                <a:latin typeface="Lato"/>
                <a:ea typeface="Lato"/>
                <a:cs typeface="Lato"/>
                <a:sym typeface="Lato"/>
              </a:defRPr>
            </a:lvl8pPr>
            <a:lvl9pPr lvl="8" algn="l">
              <a:lnSpc>
                <a:spcPct val="100000"/>
              </a:lnSpc>
              <a:spcBef>
                <a:spcPts val="0"/>
              </a:spcBef>
              <a:spcAft>
                <a:spcPts val="0"/>
              </a:spcAft>
              <a:buSzPts val="3000"/>
              <a:buNone/>
              <a:defRPr>
                <a:latin typeface="Lato"/>
                <a:ea typeface="Lato"/>
                <a:cs typeface="Lato"/>
                <a:sym typeface="Lato"/>
              </a:defRPr>
            </a:lvl9pPr>
          </a:lstStyle>
          <a:p>
            <a:endParaRPr/>
          </a:p>
        </p:txBody>
      </p:sp>
      <p:sp>
        <p:nvSpPr>
          <p:cNvPr id="113" name="Google Shape;113;p120"/>
          <p:cNvSpPr txBox="1">
            <a:spLocks noGrp="1"/>
          </p:cNvSpPr>
          <p:nvPr>
            <p:ph type="subTitle" idx="1"/>
          </p:nvPr>
        </p:nvSpPr>
        <p:spPr>
          <a:xfrm>
            <a:off x="713175" y="1421525"/>
            <a:ext cx="5945400" cy="2600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14"/>
        <p:cNvGrpSpPr/>
        <p:nvPr/>
      </p:nvGrpSpPr>
      <p:grpSpPr>
        <a:xfrm>
          <a:off x="0" y="0"/>
          <a:ext cx="0" cy="0"/>
          <a:chOff x="0" y="0"/>
          <a:chExt cx="0" cy="0"/>
        </a:xfrm>
      </p:grpSpPr>
      <p:sp>
        <p:nvSpPr>
          <p:cNvPr id="115" name="Google Shape;115;p121"/>
          <p:cNvSpPr/>
          <p:nvPr/>
        </p:nvSpPr>
        <p:spPr>
          <a:xfrm>
            <a:off x="35528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6" name="Google Shape;116;p121"/>
          <p:cNvGrpSpPr/>
          <p:nvPr/>
        </p:nvGrpSpPr>
        <p:grpSpPr>
          <a:xfrm>
            <a:off x="-50475" y="232800"/>
            <a:ext cx="8961675" cy="4684500"/>
            <a:chOff x="-50475" y="232800"/>
            <a:chExt cx="8961675" cy="4684500"/>
          </a:xfrm>
        </p:grpSpPr>
        <p:sp>
          <p:nvSpPr>
            <p:cNvPr id="117" name="Google Shape;117;p121"/>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8" name="Google Shape;118;p121"/>
            <p:cNvCxnSpPr/>
            <p:nvPr/>
          </p:nvCxnSpPr>
          <p:spPr>
            <a:xfrm rot="10800000">
              <a:off x="-50475" y="232800"/>
              <a:ext cx="309300" cy="0"/>
            </a:xfrm>
            <a:prstGeom prst="straightConnector1">
              <a:avLst/>
            </a:prstGeom>
            <a:noFill/>
            <a:ln w="19050" cap="flat" cmpd="sng">
              <a:solidFill>
                <a:schemeClr val="dk1"/>
              </a:solidFill>
              <a:prstDash val="solid"/>
              <a:round/>
              <a:headEnd type="none" w="sm" len="sm"/>
              <a:tailEnd type="none" w="sm" len="sm"/>
            </a:ln>
          </p:spPr>
        </p:cxnSp>
      </p:grpSp>
      <p:sp>
        <p:nvSpPr>
          <p:cNvPr id="119" name="Google Shape;119;p121"/>
          <p:cNvSpPr txBox="1">
            <a:spLocks noGrp="1"/>
          </p:cNvSpPr>
          <p:nvPr>
            <p:ph type="title"/>
          </p:nvPr>
        </p:nvSpPr>
        <p:spPr>
          <a:xfrm>
            <a:off x="720000" y="1203900"/>
            <a:ext cx="3198300" cy="150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20" name="Google Shape;120;p121"/>
          <p:cNvSpPr txBox="1">
            <a:spLocks noGrp="1"/>
          </p:cNvSpPr>
          <p:nvPr>
            <p:ph type="subTitle" idx="1"/>
          </p:nvPr>
        </p:nvSpPr>
        <p:spPr>
          <a:xfrm>
            <a:off x="720000" y="2706062"/>
            <a:ext cx="3198300" cy="1461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atin typeface="Hanken Grotesk"/>
                <a:ea typeface="Hanken Grotesk"/>
                <a:cs typeface="Hanken Grotesk"/>
                <a:sym typeface="Hanken Grotesk"/>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1" name="Google Shape;121;p121"/>
          <p:cNvSpPr>
            <a:spLocks noGrp="1"/>
          </p:cNvSpPr>
          <p:nvPr>
            <p:ph type="pic" idx="2"/>
          </p:nvPr>
        </p:nvSpPr>
        <p:spPr>
          <a:xfrm>
            <a:off x="4494050" y="0"/>
            <a:ext cx="4650000" cy="51435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endParaRPr/>
          </a:p>
        </p:txBody>
      </p:sp>
      <p:sp>
        <p:nvSpPr>
          <p:cNvPr id="7" name="Google Shape;7;p11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Hanken Grotesk"/>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l" rtl="0">
              <a:lnSpc>
                <a:spcPct val="115000"/>
              </a:lnSpc>
              <a:spcBef>
                <a:spcPts val="0"/>
              </a:spcBef>
              <a:spcAft>
                <a:spcPts val="0"/>
              </a:spcAft>
              <a:buClr>
                <a:schemeClr val="dk1"/>
              </a:buClr>
              <a:buSzPts val="1400"/>
              <a:buFont typeface="Hanken Grotesk"/>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l" rtl="0">
              <a:lnSpc>
                <a:spcPct val="115000"/>
              </a:lnSpc>
              <a:spcBef>
                <a:spcPts val="0"/>
              </a:spcBef>
              <a:spcAft>
                <a:spcPts val="0"/>
              </a:spcAft>
              <a:buClr>
                <a:schemeClr val="dk1"/>
              </a:buClr>
              <a:buSzPts val="1400"/>
              <a:buFont typeface="Hanken Grotesk"/>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l" rtl="0">
              <a:lnSpc>
                <a:spcPct val="115000"/>
              </a:lnSpc>
              <a:spcBef>
                <a:spcPts val="0"/>
              </a:spcBef>
              <a:spcAft>
                <a:spcPts val="0"/>
              </a:spcAft>
              <a:buClr>
                <a:schemeClr val="dk1"/>
              </a:buClr>
              <a:buSzPts val="1400"/>
              <a:buFont typeface="Hanken Grotesk"/>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l" rtl="0">
              <a:lnSpc>
                <a:spcPct val="115000"/>
              </a:lnSpc>
              <a:spcBef>
                <a:spcPts val="0"/>
              </a:spcBef>
              <a:spcAft>
                <a:spcPts val="0"/>
              </a:spcAft>
              <a:buClr>
                <a:schemeClr val="dk1"/>
              </a:buClr>
              <a:buSzPts val="1400"/>
              <a:buFont typeface="Hanken Grotesk"/>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l" rtl="0">
              <a:lnSpc>
                <a:spcPct val="115000"/>
              </a:lnSpc>
              <a:spcBef>
                <a:spcPts val="0"/>
              </a:spcBef>
              <a:spcAft>
                <a:spcPts val="0"/>
              </a:spcAft>
              <a:buClr>
                <a:schemeClr val="dk1"/>
              </a:buClr>
              <a:buSzPts val="1400"/>
              <a:buFont typeface="Hanken Grotesk"/>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l" rtl="0">
              <a:lnSpc>
                <a:spcPct val="115000"/>
              </a:lnSpc>
              <a:spcBef>
                <a:spcPts val="0"/>
              </a:spcBef>
              <a:spcAft>
                <a:spcPts val="0"/>
              </a:spcAft>
              <a:buClr>
                <a:schemeClr val="dk1"/>
              </a:buClr>
              <a:buSzPts val="1400"/>
              <a:buFont typeface="Hanken Grotesk"/>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l" rtl="0">
              <a:lnSpc>
                <a:spcPct val="115000"/>
              </a:lnSpc>
              <a:spcBef>
                <a:spcPts val="0"/>
              </a:spcBef>
              <a:spcAft>
                <a:spcPts val="0"/>
              </a:spcAft>
              <a:buClr>
                <a:schemeClr val="dk1"/>
              </a:buClr>
              <a:buSzPts val="1400"/>
              <a:buFont typeface="Hanken Grotesk"/>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l" rtl="0">
              <a:lnSpc>
                <a:spcPct val="115000"/>
              </a:lnSpc>
              <a:spcBef>
                <a:spcPts val="0"/>
              </a:spcBef>
              <a:spcAft>
                <a:spcPts val="0"/>
              </a:spcAft>
              <a:buClr>
                <a:schemeClr val="dk1"/>
              </a:buClr>
              <a:buSzPts val="1400"/>
              <a:buFont typeface="Hanken Grotesk"/>
              <a:buChar char="■"/>
              <a:defRPr sz="1400" b="0" i="0" u="none" strike="noStrike" cap="none">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5.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
          <p:cNvSpPr txBox="1">
            <a:spLocks noGrp="1"/>
          </p:cNvSpPr>
          <p:nvPr>
            <p:ph type="ctrTitle"/>
          </p:nvPr>
        </p:nvSpPr>
        <p:spPr>
          <a:xfrm>
            <a:off x="1324191" y="1232747"/>
            <a:ext cx="5897400" cy="207264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a:t>Chapter 1</a:t>
            </a:r>
            <a:br>
              <a:rPr lang="en-US"/>
            </a:br>
            <a:r>
              <a:rPr lang="en-US"/>
              <a:t>Encryption &amp; Spread Spectrum Techniques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0"/>
          <p:cNvSpPr txBox="1">
            <a:spLocks noGrp="1"/>
          </p:cNvSpPr>
          <p:nvPr>
            <p:ph type="title"/>
          </p:nvPr>
        </p:nvSpPr>
        <p:spPr>
          <a:xfrm>
            <a:off x="1216475" y="1347231"/>
            <a:ext cx="5067600" cy="55607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Watermarking</a:t>
            </a:r>
            <a:endParaRPr sz="2800"/>
          </a:p>
        </p:txBody>
      </p:sp>
      <p:sp>
        <p:nvSpPr>
          <p:cNvPr id="355" name="Google Shape;355;p10"/>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08</a:t>
            </a:r>
            <a:endParaRPr/>
          </a:p>
        </p:txBody>
      </p:sp>
      <p:sp>
        <p:nvSpPr>
          <p:cNvPr id="356" name="Google Shape;356;p10"/>
          <p:cNvSpPr txBox="1"/>
          <p:nvPr/>
        </p:nvSpPr>
        <p:spPr>
          <a:xfrm>
            <a:off x="1216475" y="2221653"/>
            <a:ext cx="6958938"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A watermark is a recognizable pattern or image embedded into a document,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photograph, video or other media which can be seen or detected to verify authenticity and ownership.</a:t>
            </a:r>
            <a:endParaRPr/>
          </a:p>
          <a:p>
            <a:pPr marL="0" marR="0" lvl="0" indent="0" algn="l" rtl="0">
              <a:lnSpc>
                <a:spcPct val="100000"/>
              </a:lnSpc>
              <a:spcBef>
                <a:spcPts val="0"/>
              </a:spcBef>
              <a:spcAft>
                <a:spcPts val="0"/>
              </a:spcAft>
              <a:buNone/>
            </a:pPr>
            <a:endParaRPr sz="1400" b="0" i="0" u="none" strike="noStrike" cap="none">
              <a:solidFill>
                <a:srgbClr val="000000"/>
              </a:solidFill>
              <a:latin typeface="Figtree Black"/>
              <a:ea typeface="Figtree Black"/>
              <a:cs typeface="Figtree Black"/>
              <a:sym typeface="Figtree Black"/>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Watermarks can be visible or invisible.</a:t>
            </a:r>
            <a:endParaRPr/>
          </a:p>
          <a:p>
            <a:pPr marL="0" marR="0" lvl="0" indent="0" algn="l" rtl="0">
              <a:lnSpc>
                <a:spcPct val="100000"/>
              </a:lnSpc>
              <a:spcBef>
                <a:spcPts val="0"/>
              </a:spcBef>
              <a:spcAft>
                <a:spcPts val="0"/>
              </a:spcAft>
              <a:buNone/>
            </a:pPr>
            <a:endParaRPr sz="1400" b="0" i="0" u="none" strike="noStrike" cap="none">
              <a:solidFill>
                <a:srgbClr val="000000"/>
              </a:solidFill>
              <a:latin typeface="Figtree Black"/>
              <a:ea typeface="Figtree Black"/>
              <a:cs typeface="Figtree Black"/>
              <a:sym typeface="Figtree Black"/>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Watermarks ensures the protection of digital assets against unauthorized use or duplication.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p>
            <a:r>
              <a:rPr lang="en-GB" dirty="0"/>
              <a:t>Chaotic Encryption Algorithms</a:t>
            </a:r>
            <a:endParaRPr lang="en-US" dirty="0"/>
          </a:p>
          <a:p>
            <a:endParaRPr lang="en-GB" dirty="0"/>
          </a:p>
        </p:txBody>
      </p:sp>
      <p:sp>
        <p:nvSpPr>
          <p:cNvPr id="340" name="Google Shape;340;p37"/>
          <p:cNvSpPr txBox="1">
            <a:spLocks noGrp="1"/>
          </p:cNvSpPr>
          <p:nvPr>
            <p:ph type="subTitle" idx="4"/>
          </p:nvPr>
        </p:nvSpPr>
        <p:spPr>
          <a:xfrm>
            <a:off x="954167" y="1196627"/>
            <a:ext cx="6613200" cy="530400"/>
          </a:xfrm>
          <a:prstGeom prst="rect">
            <a:avLst/>
          </a:prstGeom>
        </p:spPr>
        <p:txBody>
          <a:bodyPr spcFirstLastPara="1" wrap="square" lIns="91425" tIns="91425" rIns="91425" bIns="91425" anchor="b" anchorCtr="0">
            <a:noAutofit/>
          </a:bodyPr>
          <a:lstStyle/>
          <a:p>
            <a:pPr marL="0" indent="0">
              <a:lnSpc>
                <a:spcPct val="115000"/>
              </a:lnSpc>
            </a:pPr>
            <a:r>
              <a:rPr lang="en-GB" sz="2000" dirty="0"/>
              <a:t>Shuffling</a:t>
            </a:r>
            <a:endParaRPr lang="en-US" sz="2000" dirty="0"/>
          </a:p>
        </p:txBody>
      </p:sp>
      <p:sp>
        <p:nvSpPr>
          <p:cNvPr id="341" name="Google Shape;341;p37"/>
          <p:cNvSpPr txBox="1">
            <a:spLocks noGrp="1"/>
          </p:cNvSpPr>
          <p:nvPr>
            <p:ph type="subTitle" idx="5"/>
          </p:nvPr>
        </p:nvSpPr>
        <p:spPr>
          <a:xfrm>
            <a:off x="954167" y="2350752"/>
            <a:ext cx="6613200" cy="527700"/>
          </a:xfrm>
          <a:prstGeom prst="rect">
            <a:avLst/>
          </a:prstGeom>
        </p:spPr>
        <p:txBody>
          <a:bodyPr spcFirstLastPara="1" wrap="square" lIns="91425" tIns="91425" rIns="91425" bIns="91425" anchor="b" anchorCtr="0">
            <a:noAutofit/>
          </a:bodyPr>
          <a:lstStyle/>
          <a:p>
            <a:pPr marL="0" lvl="0" indent="0" algn="l">
              <a:lnSpc>
                <a:spcPct val="115000"/>
              </a:lnSpc>
              <a:spcBef>
                <a:spcPts val="0"/>
              </a:spcBef>
              <a:spcAft>
                <a:spcPts val="0"/>
              </a:spcAft>
              <a:buNone/>
            </a:pPr>
            <a:r>
              <a:rPr lang="en-GB" sz="2000" dirty="0"/>
              <a:t>Substitution</a:t>
            </a:r>
            <a:endParaRPr lang="en-US" sz="2000" dirty="0"/>
          </a:p>
        </p:txBody>
      </p:sp>
      <p:sp>
        <p:nvSpPr>
          <p:cNvPr id="342" name="Google Shape;342;p37"/>
          <p:cNvSpPr txBox="1">
            <a:spLocks noGrp="1"/>
          </p:cNvSpPr>
          <p:nvPr>
            <p:ph type="subTitle" idx="6"/>
          </p:nvPr>
        </p:nvSpPr>
        <p:spPr>
          <a:xfrm>
            <a:off x="954167" y="3502178"/>
            <a:ext cx="6613200" cy="527700"/>
          </a:xfrm>
          <a:prstGeom prst="rect">
            <a:avLst/>
          </a:prstGeom>
        </p:spPr>
        <p:txBody>
          <a:bodyPr spcFirstLastPara="1" wrap="square" lIns="91425" tIns="91425" rIns="91425" bIns="91425" anchor="b" anchorCtr="0">
            <a:noAutofit/>
          </a:bodyPr>
          <a:lstStyle/>
          <a:p>
            <a:pPr marL="0" indent="0">
              <a:lnSpc>
                <a:spcPct val="115000"/>
              </a:lnSpc>
            </a:pPr>
            <a:r>
              <a:rPr lang="en-GB" sz="2000" dirty="0"/>
              <a:t>Key Generation</a:t>
            </a:r>
            <a:endParaRPr lang="en-US" sz="2000" dirty="0"/>
          </a:p>
        </p:txBody>
      </p:sp>
    </p:spTree>
    <p:extLst>
      <p:ext uri="{BB962C8B-B14F-4D97-AF65-F5344CB8AC3E}">
        <p14:creationId xmlns:p14="http://schemas.microsoft.com/office/powerpoint/2010/main" val="11442041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Shuffling and Substitution</a:t>
            </a:r>
            <a:endParaRPr lang="en-US" dirty="0"/>
          </a:p>
        </p:txBody>
      </p:sp>
      <p:sp>
        <p:nvSpPr>
          <p:cNvPr id="3" name="Google Shape;398;p41"/>
          <p:cNvSpPr txBox="1"/>
          <p:nvPr/>
        </p:nvSpPr>
        <p:spPr>
          <a:xfrm>
            <a:off x="720595" y="1286835"/>
            <a:ext cx="7707792" cy="14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nSpc>
                <a:spcPct val="115000"/>
              </a:lnSpc>
            </a:pPr>
            <a:r>
              <a:rPr lang="en-GB" sz="2000" dirty="0">
                <a:solidFill>
                  <a:srgbClr val="000000"/>
                </a:solidFill>
                <a:cs typeface="Times New Roman" panose="02020603050405020304"/>
              </a:rPr>
              <a:t>Chaotic encryption algorithms for </a:t>
            </a:r>
            <a:r>
              <a:rPr lang="en-GB" sz="2000" b="1" dirty="0">
                <a:solidFill>
                  <a:srgbClr val="000000"/>
                </a:solidFill>
                <a:cs typeface="Times New Roman" panose="02020603050405020304"/>
              </a:rPr>
              <a:t>images </a:t>
            </a:r>
            <a:r>
              <a:rPr lang="en-GB" sz="2000" dirty="0">
                <a:solidFill>
                  <a:srgbClr val="000000"/>
                </a:solidFill>
                <a:cs typeface="Times New Roman" panose="02020603050405020304"/>
              </a:rPr>
              <a:t>commonly use two main techniques:</a:t>
            </a:r>
            <a:endParaRPr lang="en-US" sz="2000" dirty="0">
              <a:solidFill>
                <a:srgbClr val="333333"/>
              </a:solidFill>
              <a:cs typeface="Times New Roman" panose="02020603050405020304"/>
            </a:endParaRPr>
          </a:p>
          <a:p>
            <a:pPr marL="425450" indent="-285750">
              <a:lnSpc>
                <a:spcPct val="115000"/>
              </a:lnSpc>
              <a:buFont typeface="Arial" panose="020B0604020202020204"/>
              <a:buChar char="•"/>
            </a:pPr>
            <a:r>
              <a:rPr lang="en-GB" sz="2000" dirty="0">
                <a:solidFill>
                  <a:srgbClr val="000000"/>
                </a:solidFill>
                <a:cs typeface="Times New Roman" panose="02020603050405020304"/>
              </a:rPr>
              <a:t>Shuffling</a:t>
            </a:r>
            <a:endParaRPr lang="en-US" sz="2000" dirty="0">
              <a:solidFill>
                <a:srgbClr val="333333"/>
              </a:solidFill>
              <a:cs typeface="Times New Roman" panose="02020603050405020304"/>
            </a:endParaRPr>
          </a:p>
          <a:p>
            <a:pPr marL="425450" indent="-285750">
              <a:lnSpc>
                <a:spcPct val="115000"/>
              </a:lnSpc>
              <a:buFont typeface="Arial" panose="020B0604020202020204"/>
              <a:buChar char="•"/>
            </a:pPr>
            <a:r>
              <a:rPr lang="en-GB" sz="2000" dirty="0">
                <a:solidFill>
                  <a:srgbClr val="000000"/>
                </a:solidFill>
                <a:cs typeface="Times New Roman" panose="02020603050405020304"/>
              </a:rPr>
              <a:t>Substitution</a:t>
            </a:r>
            <a:endParaRPr lang="en-US" sz="2000" dirty="0"/>
          </a:p>
        </p:txBody>
      </p:sp>
    </p:spTree>
    <p:extLst>
      <p:ext uri="{BB962C8B-B14F-4D97-AF65-F5344CB8AC3E}">
        <p14:creationId xmlns:p14="http://schemas.microsoft.com/office/powerpoint/2010/main" val="39438949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Shuffling</a:t>
            </a:r>
            <a:endParaRPr lang="en-US" dirty="0"/>
          </a:p>
        </p:txBody>
      </p:sp>
      <p:sp>
        <p:nvSpPr>
          <p:cNvPr id="3" name="Google Shape;398;p41"/>
          <p:cNvSpPr txBox="1"/>
          <p:nvPr/>
        </p:nvSpPr>
        <p:spPr>
          <a:xfrm>
            <a:off x="720595" y="1286835"/>
            <a:ext cx="7707792" cy="14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nSpc>
                <a:spcPct val="115000"/>
              </a:lnSpc>
            </a:pPr>
            <a:r>
              <a:rPr lang="en-GB" sz="2000" dirty="0">
                <a:solidFill>
                  <a:srgbClr val="000000"/>
                </a:solidFill>
                <a:cs typeface="Times New Roman" panose="02020603050405020304"/>
              </a:rPr>
              <a:t>Shuffling involves </a:t>
            </a:r>
            <a:r>
              <a:rPr lang="en-GB" sz="2000" b="1" dirty="0">
                <a:solidFill>
                  <a:srgbClr val="000000"/>
                </a:solidFill>
                <a:cs typeface="Times New Roman" panose="02020603050405020304"/>
              </a:rPr>
              <a:t>rearranging</a:t>
            </a:r>
            <a:r>
              <a:rPr lang="en-GB" sz="2000" dirty="0">
                <a:solidFill>
                  <a:srgbClr val="000000"/>
                </a:solidFill>
                <a:cs typeface="Times New Roman" panose="02020603050405020304"/>
              </a:rPr>
              <a:t> the positions of elements within the data based on a chaotic sequence.</a:t>
            </a:r>
            <a:endParaRPr lang="en-US" sz="2000" dirty="0"/>
          </a:p>
        </p:txBody>
      </p:sp>
    </p:spTree>
    <p:extLst>
      <p:ext uri="{BB962C8B-B14F-4D97-AF65-F5344CB8AC3E}">
        <p14:creationId xmlns:p14="http://schemas.microsoft.com/office/powerpoint/2010/main" val="25958796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Shuffling Techniques</a:t>
            </a:r>
            <a:endParaRPr lang="en-US" dirty="0"/>
          </a:p>
        </p:txBody>
      </p:sp>
      <p:sp>
        <p:nvSpPr>
          <p:cNvPr id="3" name="Google Shape;398;p41"/>
          <p:cNvSpPr txBox="1"/>
          <p:nvPr/>
        </p:nvSpPr>
        <p:spPr>
          <a:xfrm>
            <a:off x="720595" y="1286835"/>
            <a:ext cx="7707792" cy="14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nSpc>
                <a:spcPct val="115000"/>
              </a:lnSpc>
            </a:pPr>
            <a:r>
              <a:rPr lang="en-GB" sz="2000" b="1" dirty="0">
                <a:solidFill>
                  <a:srgbClr val="000000"/>
                </a:solidFill>
                <a:cs typeface="Times New Roman" panose="02020603050405020304"/>
              </a:rPr>
              <a:t>Row-wise</a:t>
            </a:r>
            <a:r>
              <a:rPr lang="en-GB" sz="2000" dirty="0">
                <a:solidFill>
                  <a:srgbClr val="000000"/>
                </a:solidFill>
                <a:cs typeface="Times New Roman" panose="02020603050405020304"/>
              </a:rPr>
              <a:t>: It involves rearranging the rows of pixel values in the image, while keeping the columns intact.</a:t>
            </a:r>
            <a:endParaRPr lang="en-US" dirty="0"/>
          </a:p>
        </p:txBody>
      </p:sp>
      <p:pic>
        <p:nvPicPr>
          <p:cNvPr id="7" name="Picture Placeholder 6" descr="A close up of leaves&#10;&#10;Description automatically generated"/>
          <p:cNvPicPr>
            <a:picLocks noGrp="1" noChangeAspect="1"/>
          </p:cNvPicPr>
          <p:nvPr>
            <p:ph type="pic" idx="2"/>
          </p:nvPr>
        </p:nvPicPr>
        <p:blipFill rotWithShape="1">
          <a:blip r:embed="rId3"/>
          <a:srcRect l="298" r="199" b="-341"/>
          <a:stretch>
            <a:fillRect/>
          </a:stretch>
        </p:blipFill>
        <p:spPr>
          <a:xfrm>
            <a:off x="350676" y="2183030"/>
            <a:ext cx="8438019" cy="2625888"/>
          </a:xfrm>
        </p:spPr>
      </p:pic>
    </p:spTree>
    <p:extLst>
      <p:ext uri="{BB962C8B-B14F-4D97-AF65-F5344CB8AC3E}">
        <p14:creationId xmlns:p14="http://schemas.microsoft.com/office/powerpoint/2010/main" val="3579401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Shuffling Techniques</a:t>
            </a:r>
            <a:endParaRPr lang="en-US" dirty="0"/>
          </a:p>
        </p:txBody>
      </p:sp>
      <p:sp>
        <p:nvSpPr>
          <p:cNvPr id="3" name="Google Shape;398;p41"/>
          <p:cNvSpPr txBox="1"/>
          <p:nvPr/>
        </p:nvSpPr>
        <p:spPr>
          <a:xfrm>
            <a:off x="720595" y="1286835"/>
            <a:ext cx="7707792" cy="14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nSpc>
                <a:spcPct val="115000"/>
              </a:lnSpc>
            </a:pPr>
            <a:r>
              <a:rPr lang="en-GB" sz="2000" b="1" dirty="0">
                <a:solidFill>
                  <a:srgbClr val="000000"/>
                </a:solidFill>
                <a:cs typeface="Times New Roman" panose="02020603050405020304"/>
              </a:rPr>
              <a:t>Column-wise</a:t>
            </a:r>
            <a:r>
              <a:rPr lang="en-GB" sz="2000" dirty="0">
                <a:solidFill>
                  <a:srgbClr val="000000"/>
                </a:solidFill>
                <a:cs typeface="Times New Roman" panose="02020603050405020304"/>
              </a:rPr>
              <a:t>: It entails rearranging the columns of pixel values while maintaining the integrity of the rows.</a:t>
            </a:r>
            <a:endParaRPr lang="en-US" dirty="0"/>
          </a:p>
        </p:txBody>
      </p:sp>
      <p:pic>
        <p:nvPicPr>
          <p:cNvPr id="5" name="Picture Placeholder 4" descr="A close up of a tree&#10;&#10;Description automatically generated"/>
          <p:cNvPicPr>
            <a:picLocks noGrp="1" noChangeAspect="1"/>
          </p:cNvPicPr>
          <p:nvPr>
            <p:ph type="pic" idx="2"/>
          </p:nvPr>
        </p:nvPicPr>
        <p:blipFill rotWithShape="1">
          <a:blip r:embed="rId3"/>
          <a:srcRect l="383" t="344" r="-96"/>
          <a:stretch>
            <a:fillRect/>
          </a:stretch>
        </p:blipFill>
        <p:spPr>
          <a:xfrm>
            <a:off x="395323" y="2220270"/>
            <a:ext cx="8349984" cy="2587134"/>
          </a:xfrm>
        </p:spPr>
      </p:pic>
    </p:spTree>
    <p:extLst>
      <p:ext uri="{BB962C8B-B14F-4D97-AF65-F5344CB8AC3E}">
        <p14:creationId xmlns:p14="http://schemas.microsoft.com/office/powerpoint/2010/main" val="1820366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Shuffling Techniques</a:t>
            </a:r>
            <a:endParaRPr lang="en-US" dirty="0"/>
          </a:p>
        </p:txBody>
      </p:sp>
      <p:sp>
        <p:nvSpPr>
          <p:cNvPr id="3" name="Google Shape;398;p41"/>
          <p:cNvSpPr txBox="1"/>
          <p:nvPr/>
        </p:nvSpPr>
        <p:spPr>
          <a:xfrm>
            <a:off x="720595" y="1286835"/>
            <a:ext cx="7707792" cy="14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nSpc>
                <a:spcPct val="115000"/>
              </a:lnSpc>
            </a:pPr>
            <a:r>
              <a:rPr lang="en-GB" sz="2000" b="1" dirty="0">
                <a:solidFill>
                  <a:srgbClr val="000000"/>
                </a:solidFill>
                <a:cs typeface="Times New Roman" panose="02020603050405020304"/>
              </a:rPr>
              <a:t>Pixel-wise</a:t>
            </a:r>
            <a:r>
              <a:rPr lang="en-GB" sz="2000" dirty="0">
                <a:solidFill>
                  <a:srgbClr val="000000"/>
                </a:solidFill>
                <a:cs typeface="Times New Roman" panose="02020603050405020304"/>
              </a:rPr>
              <a:t>: Involves rearranging individual pixels randomly throughout the image. This method offers </a:t>
            </a:r>
            <a:r>
              <a:rPr lang="en-GB" sz="2000" b="1" dirty="0">
                <a:solidFill>
                  <a:srgbClr val="000000"/>
                </a:solidFill>
                <a:cs typeface="Times New Roman" panose="02020603050405020304"/>
              </a:rPr>
              <a:t>enhanced</a:t>
            </a:r>
            <a:r>
              <a:rPr lang="en-GB" sz="2000" dirty="0">
                <a:solidFill>
                  <a:srgbClr val="000000"/>
                </a:solidFill>
                <a:cs typeface="Times New Roman" panose="02020603050405020304"/>
              </a:rPr>
              <a:t> distortion.</a:t>
            </a:r>
          </a:p>
        </p:txBody>
      </p:sp>
      <p:pic>
        <p:nvPicPr>
          <p:cNvPr id="5" name="Picture Placeholder 4" descr="A close up of a tree&#10;&#10;Description automatically generated"/>
          <p:cNvPicPr>
            <a:picLocks noGrp="1" noChangeAspect="1"/>
          </p:cNvPicPr>
          <p:nvPr>
            <p:ph type="pic" idx="2"/>
          </p:nvPr>
        </p:nvPicPr>
        <p:blipFill rotWithShape="1">
          <a:blip r:embed="rId3"/>
          <a:srcRect l="383" t="344" r="-96"/>
          <a:stretch>
            <a:fillRect/>
          </a:stretch>
        </p:blipFill>
        <p:spPr>
          <a:xfrm>
            <a:off x="395323" y="2220270"/>
            <a:ext cx="8349984" cy="2587134"/>
          </a:xfrm>
        </p:spPr>
      </p:pic>
      <p:pic>
        <p:nvPicPr>
          <p:cNvPr id="2" name="Picture 1" descr="A close up of leaves&#10;&#10;Description automatically generated"/>
          <p:cNvPicPr>
            <a:picLocks noChangeAspect="1"/>
          </p:cNvPicPr>
          <p:nvPr/>
        </p:nvPicPr>
        <p:blipFill>
          <a:blip r:embed="rId4"/>
          <a:stretch>
            <a:fillRect/>
          </a:stretch>
        </p:blipFill>
        <p:spPr>
          <a:xfrm>
            <a:off x="392906" y="2218404"/>
            <a:ext cx="8268892" cy="2572996"/>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Substitution</a:t>
            </a:r>
            <a:endParaRPr lang="en-US" dirty="0"/>
          </a:p>
        </p:txBody>
      </p:sp>
      <p:sp>
        <p:nvSpPr>
          <p:cNvPr id="3" name="Google Shape;398;p41"/>
          <p:cNvSpPr txBox="1"/>
          <p:nvPr/>
        </p:nvSpPr>
        <p:spPr>
          <a:xfrm>
            <a:off x="720595" y="1286835"/>
            <a:ext cx="7707792" cy="14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nSpc>
                <a:spcPct val="115000"/>
              </a:lnSpc>
            </a:pPr>
            <a:r>
              <a:rPr lang="en-GB" sz="2000" dirty="0">
                <a:solidFill>
                  <a:srgbClr val="000000"/>
                </a:solidFill>
                <a:cs typeface="Times New Roman" panose="02020603050405020304"/>
              </a:rPr>
              <a:t>Substitution involves </a:t>
            </a:r>
            <a:r>
              <a:rPr lang="en-GB" sz="2000" b="1" dirty="0">
                <a:solidFill>
                  <a:srgbClr val="000000"/>
                </a:solidFill>
                <a:cs typeface="Times New Roman" panose="02020603050405020304"/>
              </a:rPr>
              <a:t>replacing </a:t>
            </a:r>
            <a:r>
              <a:rPr lang="en-GB" sz="2000" dirty="0">
                <a:solidFill>
                  <a:srgbClr val="000000"/>
                </a:solidFill>
                <a:cs typeface="Times New Roman" panose="02020603050405020304"/>
              </a:rPr>
              <a:t>the elements of the data with other elements according to a predefined scheme, typically based on chaotic sequences.</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Substitution</a:t>
            </a:r>
            <a:endParaRPr lang="en-US" dirty="0"/>
          </a:p>
        </p:txBody>
      </p:sp>
      <p:sp>
        <p:nvSpPr>
          <p:cNvPr id="3" name="Google Shape;398;p41"/>
          <p:cNvSpPr txBox="1"/>
          <p:nvPr/>
        </p:nvSpPr>
        <p:spPr>
          <a:xfrm>
            <a:off x="720595" y="1286835"/>
            <a:ext cx="7707792" cy="14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nSpc>
                <a:spcPct val="115000"/>
              </a:lnSpc>
            </a:pPr>
            <a:r>
              <a:rPr lang="en-GB" sz="2000" dirty="0">
                <a:solidFill>
                  <a:srgbClr val="000000"/>
                </a:solidFill>
                <a:cs typeface="Times New Roman" panose="02020603050405020304"/>
              </a:rPr>
              <a:t>The colors (pixel values) are altered, but the overall shape and structure of the image remain recognizable to the naked eye.</a:t>
            </a:r>
            <a:endParaRPr lang="en-US" dirty="0"/>
          </a:p>
        </p:txBody>
      </p:sp>
      <p:pic>
        <p:nvPicPr>
          <p:cNvPr id="7" name="Picture Placeholder 6" descr="A close-up of a tree&#10;&#10;Description automatically generated"/>
          <p:cNvPicPr>
            <a:picLocks noGrp="1" noChangeAspect="1"/>
          </p:cNvPicPr>
          <p:nvPr>
            <p:ph type="pic" idx="2"/>
          </p:nvPr>
        </p:nvPicPr>
        <p:blipFill rotWithShape="1">
          <a:blip r:embed="rId3"/>
          <a:srcRect r="91" b="-408"/>
          <a:stretch>
            <a:fillRect/>
          </a:stretch>
        </p:blipFill>
        <p:spPr>
          <a:xfrm>
            <a:off x="359604" y="2387128"/>
            <a:ext cx="8419104" cy="2369507"/>
          </a:xfr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Key Generation for Image Encryption</a:t>
            </a:r>
            <a:endParaRPr lang="en-US" dirty="0"/>
          </a:p>
        </p:txBody>
      </p:sp>
      <p:sp>
        <p:nvSpPr>
          <p:cNvPr id="3" name="Google Shape;398;p41"/>
          <p:cNvSpPr txBox="1"/>
          <p:nvPr/>
        </p:nvSpPr>
        <p:spPr>
          <a:xfrm>
            <a:off x="720595" y="1286835"/>
            <a:ext cx="7707792" cy="14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nSpc>
                <a:spcPct val="115000"/>
              </a:lnSpc>
            </a:pPr>
            <a:r>
              <a:rPr lang="en-GB" sz="2000" dirty="0">
                <a:solidFill>
                  <a:srgbClr val="000000"/>
                </a:solidFill>
                <a:cs typeface="Times New Roman" panose="02020603050405020304"/>
              </a:rPr>
              <a:t>Key generation in chaotic encryption algorithms leverages the pseudo-randomness and sensitivity of chaotic maps.</a:t>
            </a:r>
            <a:endParaRPr lang="en-US" dirty="0"/>
          </a:p>
        </p:txBody>
      </p:sp>
      <p:sp>
        <p:nvSpPr>
          <p:cNvPr id="5" name="Google Shape;398;p41"/>
          <p:cNvSpPr txBox="1">
            <a:spLocks noGrp="1"/>
          </p:cNvSpPr>
          <p:nvPr>
            <p:ph type="subTitle" idx="1"/>
          </p:nvPr>
        </p:nvSpPr>
        <p:spPr>
          <a:xfrm>
            <a:off x="720000" y="2304225"/>
            <a:ext cx="4805643" cy="1461600"/>
          </a:xfrm>
          <a:prstGeom prst="rect">
            <a:avLst/>
          </a:prstGeom>
        </p:spPr>
        <p:txBody>
          <a:bodyPr spcFirstLastPara="1" wrap="square" lIns="91425" tIns="91425" rIns="91425" bIns="91425" anchor="t" anchorCtr="0">
            <a:noAutofit/>
          </a:bodyPr>
          <a:lstStyle/>
          <a:p>
            <a:pPr>
              <a:lnSpc>
                <a:spcPct val="115000"/>
              </a:lnSpc>
              <a:buFont typeface="Arial" panose="020B0604020202020204"/>
              <a:buChar char="•"/>
            </a:pPr>
            <a:r>
              <a:rPr lang="en-GB" sz="1600" dirty="0">
                <a:solidFill>
                  <a:srgbClr val="000000"/>
                </a:solidFill>
                <a:cs typeface="Times New Roman" panose="02020603050405020304"/>
              </a:rPr>
              <a:t>Chaotic Maps</a:t>
            </a:r>
            <a:endParaRPr lang="en-GB" sz="1600" dirty="0">
              <a:solidFill>
                <a:srgbClr val="333333"/>
              </a:solidFill>
              <a:cs typeface="Times New Roman" panose="02020603050405020304"/>
            </a:endParaRPr>
          </a:p>
          <a:p>
            <a:pPr>
              <a:lnSpc>
                <a:spcPct val="115000"/>
              </a:lnSpc>
              <a:buFont typeface="Arial" panose="020B0604020202020204"/>
              <a:buChar char="•"/>
            </a:pPr>
            <a:r>
              <a:rPr lang="en-GB" sz="1600" dirty="0">
                <a:solidFill>
                  <a:srgbClr val="000000"/>
                </a:solidFill>
                <a:cs typeface="Times New Roman" panose="02020603050405020304"/>
              </a:rPr>
              <a:t>Initial Conditions and Parameters</a:t>
            </a:r>
            <a:endParaRPr lang="en-GB" dirty="0"/>
          </a:p>
          <a:p>
            <a:pPr>
              <a:lnSpc>
                <a:spcPct val="115000"/>
              </a:lnSpc>
              <a:buFont typeface="Arial" panose="020B0604020202020204"/>
              <a:buChar char="•"/>
            </a:pPr>
            <a:r>
              <a:rPr lang="en-GB" sz="1600" dirty="0">
                <a:solidFill>
                  <a:srgbClr val="000000"/>
                </a:solidFill>
                <a:cs typeface="Times New Roman" panose="02020603050405020304"/>
              </a:rPr>
              <a:t>Generation of Pseudo-Random Sequences</a:t>
            </a:r>
            <a:endParaRPr lang="en-GB" dirty="0"/>
          </a:p>
          <a:p>
            <a:pPr>
              <a:lnSpc>
                <a:spcPct val="115000"/>
              </a:lnSpc>
              <a:buFont typeface="Arial" panose="020B0604020202020204"/>
              <a:buChar char="•"/>
            </a:pPr>
            <a:r>
              <a:rPr lang="en-GB" sz="1600" dirty="0">
                <a:solidFill>
                  <a:srgbClr val="000000"/>
                </a:solidFill>
                <a:cs typeface="Times New Roman" panose="02020603050405020304"/>
              </a:rPr>
              <a:t>Key Derivation</a:t>
            </a:r>
            <a:endParaRPr lang="en-GB" dirty="0"/>
          </a:p>
          <a:p>
            <a:pPr marL="425450" indent="-285750">
              <a:lnSpc>
                <a:spcPct val="115000"/>
              </a:lnSpc>
              <a:buFont typeface="Arial" panose="020B0604020202020204"/>
              <a:buChar char="•"/>
            </a:pPr>
            <a:endParaRPr lang="en-GB" sz="1600" dirty="0">
              <a:solidFill>
                <a:srgbClr val="000000"/>
              </a:solidFill>
              <a:cs typeface="Times New Roman" panose="02020603050405020304"/>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16475" y="2754033"/>
            <a:ext cx="5067600" cy="841800"/>
          </a:xfrm>
          <a:prstGeom prst="rect">
            <a:avLst/>
          </a:prstGeom>
        </p:spPr>
        <p:txBody>
          <a:bodyPr spcFirstLastPara="1" wrap="square" lIns="91425" tIns="91425" rIns="91425" bIns="91425" anchor="b" anchorCtr="0">
            <a:noAutofit/>
          </a:bodyPr>
          <a:lstStyle/>
          <a:p>
            <a:r>
              <a:rPr lang="en-GB" dirty="0"/>
              <a:t>Chaotic Encryption – Image</a:t>
            </a:r>
            <a:endParaRPr lang="en-US"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1"/>
          <p:cNvSpPr txBox="1">
            <a:spLocks noGrp="1"/>
          </p:cNvSpPr>
          <p:nvPr>
            <p:ph type="title"/>
          </p:nvPr>
        </p:nvSpPr>
        <p:spPr>
          <a:xfrm>
            <a:off x="1216475" y="1374323"/>
            <a:ext cx="5067600" cy="55607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Watermarks types</a:t>
            </a:r>
            <a:endParaRPr sz="2800"/>
          </a:p>
        </p:txBody>
      </p:sp>
      <p:sp>
        <p:nvSpPr>
          <p:cNvPr id="362" name="Google Shape;362;p11"/>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09</a:t>
            </a:r>
            <a:endParaRPr/>
          </a:p>
        </p:txBody>
      </p:sp>
      <p:sp>
        <p:nvSpPr>
          <p:cNvPr id="363" name="Google Shape;363;p11"/>
          <p:cNvSpPr txBox="1"/>
          <p:nvPr/>
        </p:nvSpPr>
        <p:spPr>
          <a:xfrm>
            <a:off x="1544400" y="1930400"/>
            <a:ext cx="3264667" cy="246221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rgbClr val="000000"/>
                </a:solidFill>
                <a:latin typeface="Figtree Black"/>
                <a:ea typeface="Figtree Black"/>
                <a:cs typeface="Figtree Black"/>
                <a:sym typeface="Figtree Black"/>
              </a:rPr>
              <a:t>Visible watermarks.</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b="0" i="0" u="none" strike="noStrike" cap="none" dirty="0">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rgbClr val="000000"/>
                </a:solidFill>
                <a:latin typeface="Figtree Black"/>
                <a:ea typeface="Figtree Black"/>
                <a:cs typeface="Figtree Black"/>
                <a:sym typeface="Figtree Black"/>
              </a:rPr>
              <a:t>Invisible watermarks.</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b="0" i="0" u="none" strike="noStrike" cap="none" dirty="0">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rgbClr val="000000"/>
                </a:solidFill>
                <a:latin typeface="Figtree Black"/>
                <a:ea typeface="Figtree Black"/>
                <a:cs typeface="Figtree Black"/>
                <a:sym typeface="Figtree Black"/>
              </a:rPr>
              <a:t>Fragile watermarks.</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b="0" i="0" u="none" strike="noStrike" cap="none" dirty="0">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rgbClr val="000000"/>
                </a:solidFill>
                <a:latin typeface="Figtree Black"/>
                <a:ea typeface="Figtree Black"/>
                <a:cs typeface="Figtree Black"/>
                <a:sym typeface="Figtree Black"/>
              </a:rPr>
              <a:t>Robust watermarks.</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b="0" i="0" u="none" strike="noStrike" cap="none" dirty="0">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rgbClr val="000000"/>
                </a:solidFill>
                <a:latin typeface="Figtree Black"/>
                <a:ea typeface="Figtree Black"/>
                <a:cs typeface="Figtree Black"/>
                <a:sym typeface="Figtree Black"/>
              </a:rPr>
              <a:t>Spatial watermarks.</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b="0" i="0" u="none" strike="noStrike" cap="none" dirty="0">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rgbClr val="000000"/>
                </a:solidFill>
                <a:latin typeface="Figtree Black"/>
                <a:ea typeface="Figtree Black"/>
                <a:cs typeface="Figtree Black"/>
                <a:sym typeface="Figtree Black"/>
              </a:rPr>
              <a:t>Frequency-domain watermarks.</a:t>
            </a:r>
            <a:endParaRPr sz="1400" b="0" i="0" u="none" strike="noStrike" cap="none" dirty="0">
              <a:solidFill>
                <a:srgbClr val="000000"/>
              </a:solidFill>
              <a:latin typeface="Figtree Black"/>
              <a:ea typeface="Figtree Black"/>
              <a:cs typeface="Figtree Black"/>
              <a:sym typeface="Figtree Black"/>
            </a:endParaRPr>
          </a:p>
        </p:txBody>
      </p:sp>
      <p:pic>
        <p:nvPicPr>
          <p:cNvPr id="364" name="Google Shape;364;p11"/>
          <p:cNvPicPr preferRelativeResize="0"/>
          <p:nvPr/>
        </p:nvPicPr>
        <p:blipFill rotWithShape="1">
          <a:blip r:embed="rId3">
            <a:alphaModFix/>
          </a:blip>
          <a:srcRect/>
          <a:stretch/>
        </p:blipFill>
        <p:spPr>
          <a:xfrm>
            <a:off x="4931103" y="1124797"/>
            <a:ext cx="3059141" cy="317627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p>
            <a:r>
              <a:rPr lang="en-GB" dirty="0"/>
              <a:t>Chaotic Encryption Algorithms</a:t>
            </a:r>
            <a:endParaRPr lang="en-US" dirty="0"/>
          </a:p>
          <a:p>
            <a:endParaRPr lang="en-GB" dirty="0"/>
          </a:p>
        </p:txBody>
      </p:sp>
      <p:sp>
        <p:nvSpPr>
          <p:cNvPr id="340" name="Google Shape;340;p37"/>
          <p:cNvSpPr txBox="1">
            <a:spLocks noGrp="1"/>
          </p:cNvSpPr>
          <p:nvPr>
            <p:ph type="subTitle" idx="4"/>
          </p:nvPr>
        </p:nvSpPr>
        <p:spPr>
          <a:xfrm>
            <a:off x="954167" y="1196627"/>
            <a:ext cx="6613200" cy="530400"/>
          </a:xfrm>
          <a:prstGeom prst="rect">
            <a:avLst/>
          </a:prstGeom>
        </p:spPr>
        <p:txBody>
          <a:bodyPr spcFirstLastPara="1" wrap="square" lIns="91425" tIns="91425" rIns="91425" bIns="91425" anchor="b" anchorCtr="0">
            <a:noAutofit/>
          </a:bodyPr>
          <a:lstStyle/>
          <a:p>
            <a:pPr marL="0" indent="0">
              <a:lnSpc>
                <a:spcPct val="115000"/>
              </a:lnSpc>
            </a:pPr>
            <a:r>
              <a:rPr lang="en-GB" dirty="0"/>
              <a:t>Image Encryption and Decryption</a:t>
            </a:r>
            <a:endParaRPr lang="en-US" dirty="0"/>
          </a:p>
        </p:txBody>
      </p:sp>
      <p:sp>
        <p:nvSpPr>
          <p:cNvPr id="341" name="Google Shape;341;p37"/>
          <p:cNvSpPr txBox="1">
            <a:spLocks noGrp="1"/>
          </p:cNvSpPr>
          <p:nvPr>
            <p:ph type="subTitle" idx="5"/>
          </p:nvPr>
        </p:nvSpPr>
        <p:spPr>
          <a:xfrm>
            <a:off x="954167" y="2350752"/>
            <a:ext cx="6613200" cy="527700"/>
          </a:xfrm>
          <a:prstGeom prst="rect">
            <a:avLst/>
          </a:prstGeom>
        </p:spPr>
        <p:txBody>
          <a:bodyPr spcFirstLastPara="1" wrap="square" lIns="91425" tIns="91425" rIns="91425" bIns="91425" anchor="b" anchorCtr="0">
            <a:noAutofit/>
          </a:bodyPr>
          <a:lstStyle/>
          <a:p>
            <a:pPr marL="0" indent="0">
              <a:lnSpc>
                <a:spcPct val="115000"/>
              </a:lnSpc>
            </a:pPr>
            <a:r>
              <a:rPr lang="en-GB" dirty="0"/>
              <a:t>Decrypting Using Incorrect Key</a:t>
            </a:r>
            <a:endParaRPr lang="en-US" dirty="0"/>
          </a:p>
        </p:txBody>
      </p:sp>
      <p:sp>
        <p:nvSpPr>
          <p:cNvPr id="342" name="Google Shape;342;p37"/>
          <p:cNvSpPr txBox="1">
            <a:spLocks noGrp="1"/>
          </p:cNvSpPr>
          <p:nvPr>
            <p:ph type="subTitle" idx="6"/>
          </p:nvPr>
        </p:nvSpPr>
        <p:spPr>
          <a:xfrm>
            <a:off x="954167" y="3502178"/>
            <a:ext cx="6613200" cy="527700"/>
          </a:xfrm>
          <a:prstGeom prst="rect">
            <a:avLst/>
          </a:prstGeom>
        </p:spPr>
        <p:txBody>
          <a:bodyPr spcFirstLastPara="1" wrap="square" lIns="91425" tIns="91425" rIns="91425" bIns="91425" anchor="b" anchorCtr="0">
            <a:noAutofit/>
          </a:bodyPr>
          <a:lstStyle/>
          <a:p>
            <a:pPr marL="0" indent="0">
              <a:lnSpc>
                <a:spcPct val="115000"/>
              </a:lnSpc>
            </a:pPr>
            <a:r>
              <a:rPr lang="en-GB" dirty="0"/>
              <a:t>Encrypting Using Non-optimal Parameter</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Encrypted Image</a:t>
            </a:r>
            <a:endParaRPr lang="en-US" dirty="0"/>
          </a:p>
        </p:txBody>
      </p:sp>
      <p:pic>
        <p:nvPicPr>
          <p:cNvPr id="7" name="Picture Placeholder 6" descr="A close up of a deer&#10;&#10;Description automatically generated"/>
          <p:cNvPicPr>
            <a:picLocks noGrp="1" noChangeAspect="1"/>
          </p:cNvPicPr>
          <p:nvPr>
            <p:ph type="pic" idx="2"/>
          </p:nvPr>
        </p:nvPicPr>
        <p:blipFill rotWithShape="1">
          <a:blip r:embed="rId3"/>
          <a:srcRect l="-177" b="267"/>
          <a:stretch>
            <a:fillRect/>
          </a:stretch>
        </p:blipFill>
        <p:spPr>
          <a:xfrm>
            <a:off x="335381" y="1193156"/>
            <a:ext cx="8465082" cy="3516219"/>
          </a:xfr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Decrypted Image</a:t>
            </a:r>
            <a:endParaRPr lang="en-US" dirty="0"/>
          </a:p>
        </p:txBody>
      </p:sp>
      <p:pic>
        <p:nvPicPr>
          <p:cNvPr id="4" name="Picture Placeholder 3" descr="A close-up of a blurry image&#10;&#10;Description automatically generated"/>
          <p:cNvPicPr>
            <a:picLocks noGrp="1" noChangeAspect="1"/>
          </p:cNvPicPr>
          <p:nvPr>
            <p:ph type="pic" idx="2"/>
          </p:nvPr>
        </p:nvPicPr>
        <p:blipFill rotWithShape="1">
          <a:blip r:embed="rId3"/>
          <a:srcRect l="396" r="297" b="-254"/>
          <a:stretch>
            <a:fillRect/>
          </a:stretch>
        </p:blipFill>
        <p:spPr>
          <a:xfrm>
            <a:off x="314957" y="1110524"/>
            <a:ext cx="8511474" cy="3610045"/>
          </a:xfr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r>
              <a:rPr lang="en-US" dirty="0"/>
              <a:t>Encryption and Decryption Algorithm </a:t>
            </a:r>
          </a:p>
        </p:txBody>
      </p:sp>
      <p:sp>
        <p:nvSpPr>
          <p:cNvPr id="762" name="Google Shape;762;p56"/>
          <p:cNvSpPr txBox="1"/>
          <p:nvPr/>
        </p:nvSpPr>
        <p:spPr>
          <a:xfrm>
            <a:off x="549275" y="1548130"/>
            <a:ext cx="4019511" cy="3363676"/>
          </a:xfrm>
          <a:prstGeom prst="rect">
            <a:avLst/>
          </a:prstGeom>
          <a:noFill/>
          <a:ln>
            <a:noFill/>
          </a:ln>
        </p:spPr>
        <p:txBody>
          <a:bodyPr spcFirstLastPara="1" wrap="square" lIns="91425" tIns="91425" rIns="91425" bIns="91425" anchor="t" anchorCtr="0">
            <a:noAutofit/>
          </a:bodyPr>
          <a:lstStyle/>
          <a:p>
            <a:pPr marL="457200" indent="-304800">
              <a:lnSpc>
                <a:spcPct val="115000"/>
              </a:lnSpc>
              <a:spcBef>
                <a:spcPts val="1000"/>
              </a:spcBef>
              <a:buClr>
                <a:schemeClr val="dk1"/>
              </a:buClr>
              <a:buSzPts val="1200"/>
              <a:buFont typeface="Arial"/>
              <a:buChar char="•"/>
            </a:pPr>
            <a:r>
              <a:rPr lang="en-US" b="1" dirty="0">
                <a:latin typeface="Hanken Grotesk"/>
                <a:cs typeface="Times New Roman" panose="02020603050405020304"/>
                <a:sym typeface="+mn-ea"/>
              </a:rPr>
              <a:t>Initialization</a:t>
            </a:r>
            <a:r>
              <a:rPr lang="en-US" dirty="0">
                <a:latin typeface="Hanken Grotesk"/>
                <a:cs typeface="Times New Roman" panose="02020603050405020304"/>
                <a:sym typeface="+mn-ea"/>
              </a:rPr>
              <a:t>: Initializes the encrypted image and generates a chaotic sequence.</a:t>
            </a:r>
            <a:endParaRPr lang="en-US" dirty="0">
              <a:latin typeface="Hanken Grotesk"/>
              <a:cs typeface="Times New Roman" panose="02020603050405020304"/>
            </a:endParaRPr>
          </a:p>
          <a:p>
            <a:pPr marL="457200" indent="-304800">
              <a:lnSpc>
                <a:spcPct val="115000"/>
              </a:lnSpc>
              <a:spcBef>
                <a:spcPts val="1000"/>
              </a:spcBef>
              <a:buClr>
                <a:schemeClr val="dk1"/>
              </a:buClr>
              <a:buSzPts val="1200"/>
              <a:buFont typeface="Arial"/>
              <a:buChar char="•"/>
            </a:pPr>
            <a:r>
              <a:rPr lang="en-US" b="1" dirty="0">
                <a:latin typeface="Hanken Grotesk"/>
                <a:cs typeface="Times New Roman" panose="02020603050405020304"/>
              </a:rPr>
              <a:t>Shuffling</a:t>
            </a:r>
            <a:r>
              <a:rPr lang="en-US" b="1" dirty="0">
                <a:latin typeface="Hanken Grotesk"/>
                <a:cs typeface="Times New Roman" panose="02020603050405020304"/>
                <a:sym typeface="+mn-ea"/>
              </a:rPr>
              <a:t> pixel-wise</a:t>
            </a:r>
            <a:r>
              <a:rPr lang="en-US" dirty="0">
                <a:latin typeface="Hanken Grotesk"/>
                <a:cs typeface="Times New Roman" panose="02020603050405020304"/>
                <a:sym typeface="+mn-ea"/>
              </a:rPr>
              <a:t>: The pixel values in each channel of the image are shuffled based on the chaotic sequence. </a:t>
            </a:r>
            <a:endParaRPr lang="en-US" dirty="0">
              <a:latin typeface="Hanken Grotesk"/>
              <a:cs typeface="Times New Roman" panose="02020603050405020304"/>
            </a:endParaRPr>
          </a:p>
          <a:p>
            <a:pPr marL="457200" indent="-304800">
              <a:lnSpc>
                <a:spcPct val="115000"/>
              </a:lnSpc>
              <a:spcBef>
                <a:spcPts val="1000"/>
              </a:spcBef>
              <a:buClr>
                <a:schemeClr val="dk1"/>
              </a:buClr>
              <a:buSzPts val="1200"/>
              <a:buFont typeface="Arial"/>
              <a:buChar char="•"/>
            </a:pPr>
            <a:r>
              <a:rPr lang="en-US" b="1" dirty="0">
                <a:latin typeface="Hanken Grotesk"/>
                <a:cs typeface="Times New Roman" panose="02020603050405020304"/>
                <a:sym typeface="+mn-ea"/>
              </a:rPr>
              <a:t>Substitution</a:t>
            </a:r>
            <a:r>
              <a:rPr lang="en-US" dirty="0">
                <a:latin typeface="Hanken Grotesk"/>
                <a:cs typeface="Times New Roman" panose="02020603050405020304"/>
                <a:sym typeface="+mn-ea"/>
              </a:rPr>
              <a:t>: The shuffled pixel values are then substituted using a bitwise XOR operation with the key.</a:t>
            </a:r>
            <a:endParaRPr lang="en-US" dirty="0">
              <a:latin typeface="Hanken Grotesk"/>
              <a:cs typeface="Times New Roman" panose="02020603050405020304"/>
            </a:endParaRPr>
          </a:p>
        </p:txBody>
      </p:sp>
      <p:sp>
        <p:nvSpPr>
          <p:cNvPr id="763" name="Google Shape;763;p56"/>
          <p:cNvSpPr txBox="1"/>
          <p:nvPr/>
        </p:nvSpPr>
        <p:spPr>
          <a:xfrm>
            <a:off x="720000" y="1122387"/>
            <a:ext cx="4257900" cy="437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US" altLang="en-GB" sz="1900">
                <a:solidFill>
                  <a:schemeClr val="dk1"/>
                </a:solidFill>
                <a:latin typeface="Figtree Black"/>
                <a:ea typeface="Figtree Black"/>
                <a:cs typeface="Figtree Black"/>
                <a:sym typeface="Figtree Black"/>
              </a:rPr>
              <a:t>At Transmitter</a:t>
            </a:r>
          </a:p>
        </p:txBody>
      </p:sp>
      <p:sp>
        <p:nvSpPr>
          <p:cNvPr id="768" name="Google Shape;768;p56"/>
          <p:cNvSpPr/>
          <p:nvPr/>
        </p:nvSpPr>
        <p:spPr>
          <a:xfrm>
            <a:off x="5116925" y="2896550"/>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p:nvPr/>
        </p:nvSpPr>
        <p:spPr>
          <a:xfrm>
            <a:off x="5116925" y="12379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30C53537-97E7-AA37-3860-4CC0972B0027}"/>
              </a:ext>
            </a:extLst>
          </p:cNvPr>
          <p:cNvGrpSpPr/>
          <p:nvPr/>
        </p:nvGrpSpPr>
        <p:grpSpPr>
          <a:xfrm>
            <a:off x="4400395" y="1350414"/>
            <a:ext cx="359850" cy="3861625"/>
            <a:chOff x="4980825" y="1323625"/>
            <a:chExt cx="359850" cy="3861625"/>
          </a:xfrm>
        </p:grpSpPr>
        <p:cxnSp>
          <p:nvCxnSpPr>
            <p:cNvPr id="770" name="Google Shape;770;p56"/>
            <p:cNvCxnSpPr>
              <a:cxnSpLocks/>
            </p:cNvCxnSpPr>
            <p:nvPr/>
          </p:nvCxnSpPr>
          <p:spPr>
            <a:xfrm>
              <a:off x="5160763" y="1754263"/>
              <a:ext cx="0" cy="1142400"/>
            </a:xfrm>
            <a:prstGeom prst="straightConnector1">
              <a:avLst/>
            </a:prstGeom>
            <a:noFill/>
            <a:ln w="19050" cap="flat" cmpd="sng">
              <a:solidFill>
                <a:schemeClr val="dk1"/>
              </a:solidFill>
              <a:prstDash val="solid"/>
              <a:round/>
              <a:headEnd type="none" w="med" len="med"/>
              <a:tailEnd type="none" w="med" len="med"/>
            </a:ln>
          </p:spPr>
        </p:cxnSp>
        <p:cxnSp>
          <p:nvCxnSpPr>
            <p:cNvPr id="771" name="Google Shape;771;p56"/>
            <p:cNvCxnSpPr>
              <a:cxnSpLocks/>
            </p:cNvCxnSpPr>
            <p:nvPr/>
          </p:nvCxnSpPr>
          <p:spPr>
            <a:xfrm>
              <a:off x="5160763" y="3412850"/>
              <a:ext cx="0" cy="1772400"/>
            </a:xfrm>
            <a:prstGeom prst="straightConnector1">
              <a:avLst/>
            </a:prstGeom>
            <a:noFill/>
            <a:ln w="19050" cap="flat" cmpd="sng">
              <a:solidFill>
                <a:schemeClr val="dk1"/>
              </a:solidFill>
              <a:prstDash val="solid"/>
              <a:round/>
              <a:headEnd type="none" w="med" len="med"/>
              <a:tailEnd type="none" w="med" len="med"/>
            </a:ln>
          </p:spPr>
        </p:cxnSp>
        <p:grpSp>
          <p:nvGrpSpPr>
            <p:cNvPr id="772" name="Google Shape;772;p56"/>
            <p:cNvGrpSpPr/>
            <p:nvPr/>
          </p:nvGrpSpPr>
          <p:grpSpPr>
            <a:xfrm>
              <a:off x="4980825" y="2999375"/>
              <a:ext cx="359850" cy="310650"/>
              <a:chOff x="1727213" y="3674725"/>
              <a:chExt cx="359850" cy="310650"/>
            </a:xfrm>
          </p:grpSpPr>
          <p:sp>
            <p:nvSpPr>
              <p:cNvPr id="773" name="Google Shape;773;p56"/>
              <p:cNvSpPr/>
              <p:nvPr/>
            </p:nvSpPr>
            <p:spPr>
              <a:xfrm>
                <a:off x="2048588" y="3851825"/>
                <a:ext cx="13875" cy="66400"/>
              </a:xfrm>
              <a:custGeom>
                <a:avLst/>
                <a:gdLst/>
                <a:ahLst/>
                <a:cxnLst/>
                <a:rect l="l" t="t" r="r" b="b"/>
                <a:pathLst>
                  <a:path w="555" h="2656" extrusionOk="0">
                    <a:moveTo>
                      <a:pt x="1" y="0"/>
                    </a:moveTo>
                    <a:lnTo>
                      <a:pt x="1" y="2656"/>
                    </a:lnTo>
                    <a:lnTo>
                      <a:pt x="554" y="2656"/>
                    </a:lnTo>
                    <a:lnTo>
                      <a:pt x="554" y="0"/>
                    </a:ln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4" name="Google Shape;774;p56"/>
              <p:cNvSpPr/>
              <p:nvPr/>
            </p:nvSpPr>
            <p:spPr>
              <a:xfrm>
                <a:off x="1802038" y="3720600"/>
                <a:ext cx="14900" cy="54350"/>
              </a:xfrm>
              <a:custGeom>
                <a:avLst/>
                <a:gdLst/>
                <a:ahLst/>
                <a:cxnLst/>
                <a:rect l="l" t="t" r="r" b="b"/>
                <a:pathLst>
                  <a:path w="596" h="2174" extrusionOk="0">
                    <a:moveTo>
                      <a:pt x="1" y="1"/>
                    </a:moveTo>
                    <a:lnTo>
                      <a:pt x="1" y="2174"/>
                    </a:lnTo>
                    <a:lnTo>
                      <a:pt x="595" y="2174"/>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5" name="Google Shape;775;p56"/>
              <p:cNvSpPr/>
              <p:nvPr/>
            </p:nvSpPr>
            <p:spPr>
              <a:xfrm>
                <a:off x="1884063" y="3910500"/>
                <a:ext cx="203000" cy="52575"/>
              </a:xfrm>
              <a:custGeom>
                <a:avLst/>
                <a:gdLst/>
                <a:ahLst/>
                <a:cxnLst/>
                <a:rect l="l" t="t" r="r" b="b"/>
                <a:pathLst>
                  <a:path w="8120" h="2103" extrusionOk="0">
                    <a:moveTo>
                      <a:pt x="308" y="1"/>
                    </a:moveTo>
                    <a:cubicBezTo>
                      <a:pt x="134" y="1"/>
                      <a:pt x="0" y="134"/>
                      <a:pt x="0" y="350"/>
                    </a:cubicBezTo>
                    <a:cubicBezTo>
                      <a:pt x="52" y="473"/>
                      <a:pt x="175" y="606"/>
                      <a:pt x="308" y="606"/>
                    </a:cubicBezTo>
                    <a:lnTo>
                      <a:pt x="7012" y="606"/>
                    </a:lnTo>
                    <a:cubicBezTo>
                      <a:pt x="7310" y="606"/>
                      <a:pt x="7525" y="821"/>
                      <a:pt x="7484" y="1118"/>
                    </a:cubicBezTo>
                    <a:cubicBezTo>
                      <a:pt x="7433" y="1334"/>
                      <a:pt x="7228" y="1539"/>
                      <a:pt x="7012" y="1539"/>
                    </a:cubicBezTo>
                    <a:lnTo>
                      <a:pt x="308" y="1539"/>
                    </a:lnTo>
                    <a:cubicBezTo>
                      <a:pt x="134" y="1539"/>
                      <a:pt x="0" y="1672"/>
                      <a:pt x="0" y="1887"/>
                    </a:cubicBezTo>
                    <a:cubicBezTo>
                      <a:pt x="52" y="2010"/>
                      <a:pt x="175" y="2103"/>
                      <a:pt x="308" y="2103"/>
                    </a:cubicBezTo>
                    <a:lnTo>
                      <a:pt x="7012" y="2103"/>
                    </a:lnTo>
                    <a:cubicBezTo>
                      <a:pt x="7648" y="2103"/>
                      <a:pt x="8120" y="1590"/>
                      <a:pt x="8079" y="944"/>
                    </a:cubicBezTo>
                    <a:cubicBezTo>
                      <a:pt x="7997" y="391"/>
                      <a:pt x="7525" y="1"/>
                      <a:pt x="7012" y="1"/>
                    </a:cubicBezTo>
                    <a:close/>
                  </a:path>
                </a:pathLst>
              </a:custGeom>
              <a:solidFill>
                <a:srgbClr val="3333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6" name="Google Shape;776;p56"/>
              <p:cNvSpPr/>
              <p:nvPr/>
            </p:nvSpPr>
            <p:spPr>
              <a:xfrm>
                <a:off x="1727213" y="3674725"/>
                <a:ext cx="358825" cy="288350"/>
              </a:xfrm>
              <a:custGeom>
                <a:avLst/>
                <a:gdLst/>
                <a:ahLst/>
                <a:cxnLst/>
                <a:rect l="l" t="t" r="r" b="b"/>
                <a:pathLst>
                  <a:path w="14353" h="11534" extrusionOk="0">
                    <a:moveTo>
                      <a:pt x="10939" y="595"/>
                    </a:moveTo>
                    <a:cubicBezTo>
                      <a:pt x="12220" y="595"/>
                      <a:pt x="13327" y="1661"/>
                      <a:pt x="13286" y="2984"/>
                    </a:cubicBezTo>
                    <a:cubicBezTo>
                      <a:pt x="13286" y="4224"/>
                      <a:pt x="12220" y="5249"/>
                      <a:pt x="10980" y="5249"/>
                    </a:cubicBezTo>
                    <a:lnTo>
                      <a:pt x="2994" y="5249"/>
                    </a:lnTo>
                    <a:cubicBezTo>
                      <a:pt x="2779" y="5249"/>
                      <a:pt x="2563" y="5075"/>
                      <a:pt x="2522" y="4870"/>
                    </a:cubicBezTo>
                    <a:cubicBezTo>
                      <a:pt x="2481" y="4563"/>
                      <a:pt x="2686" y="4306"/>
                      <a:pt x="2994" y="4306"/>
                    </a:cubicBezTo>
                    <a:lnTo>
                      <a:pt x="10939" y="4306"/>
                    </a:lnTo>
                    <a:cubicBezTo>
                      <a:pt x="11708" y="4306"/>
                      <a:pt x="12343" y="3712"/>
                      <a:pt x="12343" y="2943"/>
                    </a:cubicBezTo>
                    <a:cubicBezTo>
                      <a:pt x="12343" y="2174"/>
                      <a:pt x="11749" y="1538"/>
                      <a:pt x="10980" y="1538"/>
                    </a:cubicBezTo>
                    <a:lnTo>
                      <a:pt x="2994" y="1538"/>
                    </a:lnTo>
                    <a:cubicBezTo>
                      <a:pt x="2779" y="1538"/>
                      <a:pt x="2563" y="1364"/>
                      <a:pt x="2522" y="1149"/>
                    </a:cubicBezTo>
                    <a:cubicBezTo>
                      <a:pt x="2481" y="852"/>
                      <a:pt x="2686" y="595"/>
                      <a:pt x="2994" y="595"/>
                    </a:cubicBezTo>
                    <a:close/>
                    <a:moveTo>
                      <a:pt x="2994" y="1"/>
                    </a:moveTo>
                    <a:cubicBezTo>
                      <a:pt x="2430" y="1"/>
                      <a:pt x="1969" y="421"/>
                      <a:pt x="1917" y="975"/>
                    </a:cubicBezTo>
                    <a:cubicBezTo>
                      <a:pt x="1835" y="1579"/>
                      <a:pt x="2348" y="2133"/>
                      <a:pt x="2994" y="2133"/>
                    </a:cubicBezTo>
                    <a:lnTo>
                      <a:pt x="10939" y="2133"/>
                    </a:lnTo>
                    <a:cubicBezTo>
                      <a:pt x="11359" y="2133"/>
                      <a:pt x="11749" y="2471"/>
                      <a:pt x="11749" y="2902"/>
                    </a:cubicBezTo>
                    <a:cubicBezTo>
                      <a:pt x="11790" y="3373"/>
                      <a:pt x="11400" y="3712"/>
                      <a:pt x="10980" y="3712"/>
                    </a:cubicBezTo>
                    <a:lnTo>
                      <a:pt x="2902" y="3712"/>
                    </a:lnTo>
                    <a:cubicBezTo>
                      <a:pt x="2563" y="3712"/>
                      <a:pt x="2225" y="3886"/>
                      <a:pt x="2092" y="4183"/>
                    </a:cubicBezTo>
                    <a:cubicBezTo>
                      <a:pt x="1794" y="4737"/>
                      <a:pt x="1917" y="5290"/>
                      <a:pt x="2307" y="5588"/>
                    </a:cubicBezTo>
                    <a:cubicBezTo>
                      <a:pt x="810" y="6357"/>
                      <a:pt x="0" y="8243"/>
                      <a:pt x="1026" y="10078"/>
                    </a:cubicBezTo>
                    <a:cubicBezTo>
                      <a:pt x="1538" y="10970"/>
                      <a:pt x="2481" y="11534"/>
                      <a:pt x="3455" y="11534"/>
                    </a:cubicBezTo>
                    <a:lnTo>
                      <a:pt x="4398" y="11534"/>
                    </a:lnTo>
                    <a:cubicBezTo>
                      <a:pt x="4532" y="11534"/>
                      <a:pt x="4655" y="11400"/>
                      <a:pt x="4696" y="11277"/>
                    </a:cubicBezTo>
                    <a:cubicBezTo>
                      <a:pt x="4737" y="11103"/>
                      <a:pt x="4573" y="10929"/>
                      <a:pt x="4398" y="10929"/>
                    </a:cubicBezTo>
                    <a:lnTo>
                      <a:pt x="3763" y="10929"/>
                    </a:lnTo>
                    <a:cubicBezTo>
                      <a:pt x="2307" y="10929"/>
                      <a:pt x="1149" y="9781"/>
                      <a:pt x="1149" y="8325"/>
                    </a:cubicBezTo>
                    <a:cubicBezTo>
                      <a:pt x="1200" y="6961"/>
                      <a:pt x="2307" y="5844"/>
                      <a:pt x="3711" y="5844"/>
                    </a:cubicBezTo>
                    <a:lnTo>
                      <a:pt x="13286" y="5844"/>
                    </a:lnTo>
                    <a:cubicBezTo>
                      <a:pt x="13502" y="5844"/>
                      <a:pt x="13707" y="6018"/>
                      <a:pt x="13758" y="6234"/>
                    </a:cubicBezTo>
                    <a:cubicBezTo>
                      <a:pt x="13799" y="6531"/>
                      <a:pt x="13584" y="6787"/>
                      <a:pt x="13286" y="6787"/>
                    </a:cubicBezTo>
                    <a:lnTo>
                      <a:pt x="3763" y="6787"/>
                    </a:lnTo>
                    <a:cubicBezTo>
                      <a:pt x="2943" y="6787"/>
                      <a:pt x="2266" y="7382"/>
                      <a:pt x="2133" y="8151"/>
                    </a:cubicBezTo>
                    <a:cubicBezTo>
                      <a:pt x="2010" y="9135"/>
                      <a:pt x="2779" y="10037"/>
                      <a:pt x="3763" y="10037"/>
                    </a:cubicBezTo>
                    <a:lnTo>
                      <a:pt x="4398" y="10037"/>
                    </a:lnTo>
                    <a:cubicBezTo>
                      <a:pt x="4532" y="10037"/>
                      <a:pt x="4655" y="9904"/>
                      <a:pt x="4696" y="9781"/>
                    </a:cubicBezTo>
                    <a:cubicBezTo>
                      <a:pt x="4737" y="9565"/>
                      <a:pt x="4573" y="9432"/>
                      <a:pt x="4398" y="9432"/>
                    </a:cubicBezTo>
                    <a:lnTo>
                      <a:pt x="3763" y="9432"/>
                    </a:lnTo>
                    <a:cubicBezTo>
                      <a:pt x="3250" y="9432"/>
                      <a:pt x="2820" y="9094"/>
                      <a:pt x="2738" y="8581"/>
                    </a:cubicBezTo>
                    <a:cubicBezTo>
                      <a:pt x="2604" y="7946"/>
                      <a:pt x="3117" y="7382"/>
                      <a:pt x="3763" y="7382"/>
                    </a:cubicBezTo>
                    <a:lnTo>
                      <a:pt x="13286" y="7382"/>
                    </a:lnTo>
                    <a:cubicBezTo>
                      <a:pt x="13881" y="7382"/>
                      <a:pt x="14353" y="6920"/>
                      <a:pt x="14353" y="6316"/>
                    </a:cubicBezTo>
                    <a:cubicBezTo>
                      <a:pt x="14353" y="5721"/>
                      <a:pt x="13881" y="5249"/>
                      <a:pt x="13286" y="5249"/>
                    </a:cubicBezTo>
                    <a:lnTo>
                      <a:pt x="12733" y="5249"/>
                    </a:lnTo>
                    <a:cubicBezTo>
                      <a:pt x="13409" y="4737"/>
                      <a:pt x="13840" y="3927"/>
                      <a:pt x="13881" y="3025"/>
                    </a:cubicBezTo>
                    <a:cubicBezTo>
                      <a:pt x="13922" y="1364"/>
                      <a:pt x="12600" y="1"/>
                      <a:pt x="10939" y="1"/>
                    </a:cubicBezTo>
                    <a:close/>
                  </a:path>
                </a:pathLst>
              </a:custGeom>
              <a:solidFill>
                <a:srgbClr val="3333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7" name="Google Shape;777;p56"/>
              <p:cNvSpPr/>
              <p:nvPr/>
            </p:nvSpPr>
            <p:spPr>
              <a:xfrm>
                <a:off x="1829738" y="3888050"/>
                <a:ext cx="69475" cy="97325"/>
              </a:xfrm>
              <a:custGeom>
                <a:avLst/>
                <a:gdLst/>
                <a:ahLst/>
                <a:cxnLst/>
                <a:rect l="l" t="t" r="r" b="b"/>
                <a:pathLst>
                  <a:path w="2779" h="3893" extrusionOk="0">
                    <a:moveTo>
                      <a:pt x="311" y="1"/>
                    </a:moveTo>
                    <a:cubicBezTo>
                      <a:pt x="293" y="1"/>
                      <a:pt x="275" y="3"/>
                      <a:pt x="256" y="7"/>
                    </a:cubicBezTo>
                    <a:cubicBezTo>
                      <a:pt x="82" y="48"/>
                      <a:pt x="0" y="181"/>
                      <a:pt x="0" y="304"/>
                    </a:cubicBezTo>
                    <a:lnTo>
                      <a:pt x="0" y="3595"/>
                    </a:lnTo>
                    <a:cubicBezTo>
                      <a:pt x="0" y="3677"/>
                      <a:pt x="41" y="3769"/>
                      <a:pt x="123" y="3810"/>
                    </a:cubicBezTo>
                    <a:cubicBezTo>
                      <a:pt x="174" y="3851"/>
                      <a:pt x="215" y="3892"/>
                      <a:pt x="297" y="3892"/>
                    </a:cubicBezTo>
                    <a:cubicBezTo>
                      <a:pt x="338" y="3892"/>
                      <a:pt x="431" y="3851"/>
                      <a:pt x="472" y="3810"/>
                    </a:cubicBezTo>
                    <a:lnTo>
                      <a:pt x="1363" y="3083"/>
                    </a:lnTo>
                    <a:lnTo>
                      <a:pt x="2307" y="3810"/>
                    </a:lnTo>
                    <a:cubicBezTo>
                      <a:pt x="2348" y="3851"/>
                      <a:pt x="2412" y="3872"/>
                      <a:pt x="2476" y="3872"/>
                    </a:cubicBezTo>
                    <a:cubicBezTo>
                      <a:pt x="2540" y="3872"/>
                      <a:pt x="2604" y="3851"/>
                      <a:pt x="2645" y="3810"/>
                    </a:cubicBezTo>
                    <a:cubicBezTo>
                      <a:pt x="2737" y="3769"/>
                      <a:pt x="2778" y="3677"/>
                      <a:pt x="2778" y="3595"/>
                    </a:cubicBezTo>
                    <a:lnTo>
                      <a:pt x="2778" y="304"/>
                    </a:lnTo>
                    <a:cubicBezTo>
                      <a:pt x="2778" y="148"/>
                      <a:pt x="2639" y="1"/>
                      <a:pt x="2484" y="1"/>
                    </a:cubicBezTo>
                    <a:cubicBezTo>
                      <a:pt x="2466" y="1"/>
                      <a:pt x="2448" y="3"/>
                      <a:pt x="2430" y="7"/>
                    </a:cubicBezTo>
                    <a:cubicBezTo>
                      <a:pt x="2266" y="48"/>
                      <a:pt x="2173" y="181"/>
                      <a:pt x="2173" y="304"/>
                    </a:cubicBezTo>
                    <a:lnTo>
                      <a:pt x="2173" y="2949"/>
                    </a:lnTo>
                    <a:lnTo>
                      <a:pt x="1579" y="2488"/>
                    </a:lnTo>
                    <a:cubicBezTo>
                      <a:pt x="1517" y="2442"/>
                      <a:pt x="1453" y="2419"/>
                      <a:pt x="1389" y="2419"/>
                    </a:cubicBezTo>
                    <a:cubicBezTo>
                      <a:pt x="1325" y="2419"/>
                      <a:pt x="1261" y="2442"/>
                      <a:pt x="1199" y="2488"/>
                    </a:cubicBezTo>
                    <a:lnTo>
                      <a:pt x="595" y="2949"/>
                    </a:lnTo>
                    <a:lnTo>
                      <a:pt x="595" y="304"/>
                    </a:lnTo>
                    <a:cubicBezTo>
                      <a:pt x="595" y="148"/>
                      <a:pt x="463" y="1"/>
                      <a:pt x="311" y="1"/>
                    </a:cubicBez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778" name="Google Shape;778;p56"/>
            <p:cNvGrpSpPr/>
            <p:nvPr/>
          </p:nvGrpSpPr>
          <p:grpSpPr>
            <a:xfrm>
              <a:off x="4988900" y="1323625"/>
              <a:ext cx="343700" cy="345000"/>
              <a:chOff x="1751813" y="2520150"/>
              <a:chExt cx="343700" cy="345000"/>
            </a:xfrm>
          </p:grpSpPr>
          <p:sp>
            <p:nvSpPr>
              <p:cNvPr id="779" name="Google Shape;779;p56"/>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0" name="Google Shape;780;p56"/>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1" name="Google Shape;781;p56"/>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2" name="Google Shape;782;p56"/>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3" name="Google Shape;783;p56"/>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4" name="Google Shape;784;p56"/>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5" name="Google Shape;785;p56"/>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2" name="Google Shape;763;p56"/>
          <p:cNvSpPr txBox="1"/>
          <p:nvPr/>
        </p:nvSpPr>
        <p:spPr>
          <a:xfrm>
            <a:off x="4997966" y="1141691"/>
            <a:ext cx="3126740" cy="39751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US" altLang="en-GB" sz="1900">
                <a:solidFill>
                  <a:schemeClr val="dk1"/>
                </a:solidFill>
                <a:latin typeface="Figtree Black"/>
                <a:ea typeface="Figtree Black"/>
                <a:cs typeface="Figtree Black"/>
                <a:sym typeface="Figtree Black"/>
              </a:rPr>
              <a:t>At Receiver</a:t>
            </a:r>
          </a:p>
        </p:txBody>
      </p:sp>
      <p:sp>
        <p:nvSpPr>
          <p:cNvPr id="6" name="Google Shape;762;p56">
            <a:extLst>
              <a:ext uri="{FF2B5EF4-FFF2-40B4-BE49-F238E27FC236}">
                <a16:creationId xmlns:a16="http://schemas.microsoft.com/office/drawing/2014/main" id="{6D3E80A0-C4A9-57FA-CF37-A17130325093}"/>
              </a:ext>
            </a:extLst>
          </p:cNvPr>
          <p:cNvSpPr txBox="1"/>
          <p:nvPr/>
        </p:nvSpPr>
        <p:spPr>
          <a:xfrm>
            <a:off x="4577159" y="1548725"/>
            <a:ext cx="4019511" cy="3363676"/>
          </a:xfrm>
          <a:prstGeom prst="rect">
            <a:avLst/>
          </a:prstGeom>
          <a:noFill/>
          <a:ln>
            <a:noFill/>
          </a:ln>
        </p:spPr>
        <p:txBody>
          <a:bodyPr spcFirstLastPara="1" wrap="square" lIns="91425" tIns="91425" rIns="91425" bIns="91425" anchor="t" anchorCtr="0">
            <a:noAutofit/>
          </a:bodyPr>
          <a:lstStyle/>
          <a:p>
            <a:pPr marL="457200" indent="-304800">
              <a:lnSpc>
                <a:spcPct val="115000"/>
              </a:lnSpc>
              <a:spcBef>
                <a:spcPts val="1000"/>
              </a:spcBef>
              <a:buClr>
                <a:schemeClr val="dk1"/>
              </a:buClr>
              <a:buSzPts val="1200"/>
              <a:buFont typeface="Arial"/>
              <a:buChar char="•"/>
            </a:pPr>
            <a:r>
              <a:rPr lang="en-US" b="1" dirty="0">
                <a:latin typeface="Hanken Grotesk"/>
                <a:cs typeface="Times New Roman" panose="02020603050405020304"/>
                <a:sym typeface="+mn-ea"/>
              </a:rPr>
              <a:t>Initialization</a:t>
            </a:r>
            <a:r>
              <a:rPr lang="en-US" dirty="0">
                <a:latin typeface="Hanken Grotesk"/>
                <a:cs typeface="Times New Roman" panose="02020603050405020304"/>
                <a:sym typeface="+mn-ea"/>
              </a:rPr>
              <a:t>: </a:t>
            </a:r>
            <a:r>
              <a:rPr lang="en-US" dirty="0">
                <a:latin typeface="Hanken Grotesk"/>
                <a:sym typeface="+mn-ea"/>
              </a:rPr>
              <a:t>initializes the decrypted image and generates the same chaotic sequence using the same key.</a:t>
            </a:r>
            <a:endParaRPr lang="en-US">
              <a:latin typeface="Hanken Grotesk"/>
            </a:endParaRPr>
          </a:p>
          <a:p>
            <a:pPr marL="457200" indent="-304800">
              <a:lnSpc>
                <a:spcPct val="115000"/>
              </a:lnSpc>
              <a:spcBef>
                <a:spcPts val="1000"/>
              </a:spcBef>
              <a:buClr>
                <a:schemeClr val="dk1"/>
              </a:buClr>
              <a:buSzPts val="1200"/>
              <a:buFont typeface="Arial"/>
              <a:buChar char="•"/>
            </a:pPr>
            <a:r>
              <a:rPr lang="en-US" b="1" dirty="0">
                <a:latin typeface="Hanken Grotesk"/>
              </a:rPr>
              <a:t>Substitution</a:t>
            </a:r>
            <a:r>
              <a:rPr lang="en-US" dirty="0">
                <a:latin typeface="Hanken Grotesk"/>
                <a:cs typeface="Times New Roman" panose="02020603050405020304"/>
                <a:sym typeface="+mn-ea"/>
              </a:rPr>
              <a:t>: </a:t>
            </a:r>
            <a:r>
              <a:rPr lang="en-US" dirty="0">
                <a:latin typeface="Hanken Grotesk"/>
                <a:sym typeface="+mn-ea"/>
              </a:rPr>
              <a:t>The encrypted pixel values are first XORed with the key to reverse the substitution process.</a:t>
            </a:r>
            <a:r>
              <a:rPr lang="en-US" dirty="0">
                <a:latin typeface="Hanken Grotesk"/>
                <a:cs typeface="Times New Roman" panose="02020603050405020304"/>
                <a:sym typeface="+mn-ea"/>
              </a:rPr>
              <a:t> </a:t>
            </a:r>
            <a:endParaRPr lang="en-US" dirty="0">
              <a:latin typeface="Hanken Grotesk"/>
              <a:cs typeface="Times New Roman" panose="02020603050405020304"/>
            </a:endParaRPr>
          </a:p>
          <a:p>
            <a:pPr marL="457200" indent="-304800">
              <a:lnSpc>
                <a:spcPct val="115000"/>
              </a:lnSpc>
              <a:spcBef>
                <a:spcPts val="1000"/>
              </a:spcBef>
              <a:buClr>
                <a:schemeClr val="dk1"/>
              </a:buClr>
              <a:buSzPts val="1200"/>
              <a:buFont typeface="Arial"/>
              <a:buChar char="•"/>
            </a:pPr>
            <a:r>
              <a:rPr lang="en-US" b="1" dirty="0">
                <a:latin typeface="Hanken Grotesk"/>
                <a:sym typeface="+mn-ea"/>
              </a:rPr>
              <a:t>Shuffling pixel-wise</a:t>
            </a:r>
            <a:r>
              <a:rPr lang="en-US" dirty="0">
                <a:latin typeface="Hanken Grotesk"/>
                <a:cs typeface="Times New Roman" panose="02020603050405020304"/>
                <a:sym typeface="+mn-ea"/>
              </a:rPr>
              <a:t>: </a:t>
            </a:r>
            <a:r>
              <a:rPr lang="en-US" dirty="0">
                <a:latin typeface="Hanken Grotesk"/>
                <a:sym typeface="+mn-ea"/>
              </a:rPr>
              <a:t>The pixels are then shuffled in reverse order using the chaotic sequence, restoring the original positions of the pixels to reconstruct the original image.</a:t>
            </a:r>
            <a:endParaRPr lang="en-US">
              <a:latin typeface="Hanken Grotesk"/>
            </a:endParaRPr>
          </a:p>
        </p:txBody>
      </p:sp>
    </p:spTree>
    <p:extLst>
      <p:ext uri="{BB962C8B-B14F-4D97-AF65-F5344CB8AC3E}">
        <p14:creationId xmlns:p14="http://schemas.microsoft.com/office/powerpoint/2010/main" val="374108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Decryption Using Incorrect Key</a:t>
            </a:r>
            <a:endParaRPr lang="en-US" dirty="0"/>
          </a:p>
        </p:txBody>
      </p:sp>
      <p:pic>
        <p:nvPicPr>
          <p:cNvPr id="9" name="Picture Placeholder 8" descr="A collage of images of a lock and a key&#10;&#10;Description automatically generated"/>
          <p:cNvPicPr>
            <a:picLocks noGrp="1" noChangeAspect="1"/>
          </p:cNvPicPr>
          <p:nvPr>
            <p:ph type="pic" idx="2"/>
          </p:nvPr>
        </p:nvPicPr>
        <p:blipFill rotWithShape="1">
          <a:blip r:embed="rId3"/>
          <a:srcRect t="696" r="291" b="696"/>
          <a:stretch>
            <a:fillRect/>
          </a:stretch>
        </p:blipFill>
        <p:spPr>
          <a:xfrm>
            <a:off x="1494622" y="991194"/>
            <a:ext cx="6121607" cy="3798936"/>
          </a:xfr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8198923" cy="734147"/>
          </a:xfrm>
          <a:prstGeom prst="rect">
            <a:avLst/>
          </a:prstGeom>
        </p:spPr>
        <p:txBody>
          <a:bodyPr spcFirstLastPara="1" wrap="square" lIns="91425" tIns="91425" rIns="91425" bIns="91425" anchor="t" anchorCtr="0">
            <a:noAutofit/>
          </a:bodyPr>
          <a:lstStyle/>
          <a:p>
            <a:r>
              <a:rPr lang="en-GB" dirty="0"/>
              <a:t>Encrypting Using Non-optimal Parameter</a:t>
            </a:r>
            <a:endParaRPr lang="en-US" dirty="0"/>
          </a:p>
        </p:txBody>
      </p:sp>
      <p:pic>
        <p:nvPicPr>
          <p:cNvPr id="5" name="Picture Placeholder 4" descr="A screenshot of a computer screen&#10;&#10;Description automatically generated"/>
          <p:cNvPicPr>
            <a:picLocks noGrp="1" noChangeAspect="1"/>
          </p:cNvPicPr>
          <p:nvPr>
            <p:ph type="pic" idx="2"/>
          </p:nvPr>
        </p:nvPicPr>
        <p:blipFill rotWithShape="1">
          <a:blip r:embed="rId3"/>
          <a:srcRect t="34448" r="147" b="167"/>
          <a:stretch>
            <a:fillRect/>
          </a:stretch>
        </p:blipFill>
        <p:spPr>
          <a:xfrm>
            <a:off x="1132999" y="991195"/>
            <a:ext cx="6880479" cy="3748288"/>
          </a:xfr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g2e829f28289_0_75"/>
          <p:cNvSpPr txBox="1">
            <a:spLocks noGrp="1"/>
          </p:cNvSpPr>
          <p:nvPr>
            <p:ph type="title"/>
          </p:nvPr>
        </p:nvSpPr>
        <p:spPr>
          <a:xfrm>
            <a:off x="1146422" y="1290893"/>
            <a:ext cx="6447338" cy="1906382"/>
          </a:xfrm>
          <a:prstGeom prst="rect">
            <a:avLst/>
          </a:prstGeom>
          <a:noFill/>
          <a:ln>
            <a:noFill/>
          </a:ln>
        </p:spPr>
        <p:txBody>
          <a:bodyPr spcFirstLastPara="1" wrap="square" lIns="91425" tIns="91425" rIns="91425" bIns="91425" anchor="b" anchorCtr="0">
            <a:noAutofit/>
          </a:bodyPr>
          <a:lstStyle/>
          <a:p>
            <a:r>
              <a:rPr lang="en-US" sz="3900" dirty="0"/>
              <a:t>Hardware Implementation for Generating Chaotic Code</a:t>
            </a:r>
            <a:endParaRPr lang="en-US" dirty="0"/>
          </a:p>
        </p:txBody>
      </p:sp>
      <p:sp>
        <p:nvSpPr>
          <p:cNvPr id="1220" name="Google Shape;1220;g2e829f28289_0_75"/>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dirty="0"/>
              <a:t>06</a:t>
            </a:r>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g2e829f28289_0_8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Circuit used to generate chaotic code:</a:t>
            </a:r>
            <a:endParaRPr/>
          </a:p>
          <a:p>
            <a:pPr marL="0" lvl="0" indent="0" algn="l" rtl="0">
              <a:spcBef>
                <a:spcPts val="0"/>
              </a:spcBef>
              <a:spcAft>
                <a:spcPts val="0"/>
              </a:spcAft>
              <a:buNone/>
            </a:pPr>
            <a:endParaRPr/>
          </a:p>
          <a:p>
            <a:pPr marL="0" lvl="0" indent="0" algn="l" rtl="0">
              <a:lnSpc>
                <a:spcPct val="100000"/>
              </a:lnSpc>
              <a:spcBef>
                <a:spcPts val="0"/>
              </a:spcBef>
              <a:spcAft>
                <a:spcPts val="0"/>
              </a:spcAft>
              <a:buSzPts val="2800"/>
              <a:buNone/>
            </a:pPr>
            <a:endParaRPr/>
          </a:p>
        </p:txBody>
      </p:sp>
      <p:sp>
        <p:nvSpPr>
          <p:cNvPr id="1226" name="Google Shape;1226;g2e829f28289_0_81"/>
          <p:cNvSpPr txBox="1"/>
          <p:nvPr/>
        </p:nvSpPr>
        <p:spPr>
          <a:xfrm>
            <a:off x="345900" y="1017725"/>
            <a:ext cx="82998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Chua's circuit is a simple electronic circuit that exhibits a wide range of chaotic behaviors. It typically consists of the following components:</a:t>
            </a:r>
            <a:endParaRPr sz="2400"/>
          </a:p>
          <a:p>
            <a:pPr marL="0" lvl="0" indent="0" algn="ctr" rtl="0">
              <a:spcBef>
                <a:spcPts val="0"/>
              </a:spcBef>
              <a:spcAft>
                <a:spcPts val="0"/>
              </a:spcAft>
              <a:buNone/>
            </a:pPr>
            <a:r>
              <a:rPr lang="en-US" sz="2400"/>
              <a:t>1. Inductor (L)</a:t>
            </a:r>
            <a:endParaRPr sz="2400"/>
          </a:p>
          <a:p>
            <a:pPr marL="0" lvl="0" indent="0" algn="ctr" rtl="0">
              <a:spcBef>
                <a:spcPts val="0"/>
              </a:spcBef>
              <a:spcAft>
                <a:spcPts val="0"/>
              </a:spcAft>
              <a:buNone/>
            </a:pPr>
            <a:r>
              <a:rPr lang="en-US" sz="2400"/>
              <a:t>2. Capacitors (C1 and C2)</a:t>
            </a:r>
            <a:endParaRPr sz="2400"/>
          </a:p>
          <a:p>
            <a:pPr marL="0" lvl="0" indent="0" algn="ctr" rtl="0">
              <a:spcBef>
                <a:spcPts val="0"/>
              </a:spcBef>
              <a:spcAft>
                <a:spcPts val="0"/>
              </a:spcAft>
              <a:buNone/>
            </a:pPr>
            <a:r>
              <a:rPr lang="en-US" sz="2400"/>
              <a:t>3. Resistors (R)</a:t>
            </a:r>
            <a:endParaRPr sz="2400"/>
          </a:p>
          <a:p>
            <a:pPr marL="0" lvl="0" indent="0" algn="ctr" rtl="0">
              <a:spcBef>
                <a:spcPts val="0"/>
              </a:spcBef>
              <a:spcAft>
                <a:spcPts val="0"/>
              </a:spcAft>
              <a:buNone/>
            </a:pPr>
            <a:r>
              <a:rPr lang="en-US" sz="2400"/>
              <a:t>4. Chua's Diode (a nonlinear resistor)</a:t>
            </a:r>
            <a:endParaRPr sz="2400"/>
          </a:p>
          <a:p>
            <a:pPr marL="0" lvl="0" indent="0" algn="l" rtl="0">
              <a:spcBef>
                <a:spcPts val="0"/>
              </a:spcBef>
              <a:spcAft>
                <a:spcPts val="0"/>
              </a:spcAft>
              <a:buNone/>
            </a:pPr>
            <a:endParaRPr sz="2800" b="1"/>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2e829f28289_0_360"/>
          <p:cNvSpPr txBox="1">
            <a:spLocks noGrp="1"/>
          </p:cNvSpPr>
          <p:nvPr>
            <p:ph type="body" idx="1"/>
          </p:nvPr>
        </p:nvSpPr>
        <p:spPr>
          <a:xfrm>
            <a:off x="720100" y="836675"/>
            <a:ext cx="7703700" cy="3777900"/>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None/>
            </a:pPr>
            <a:r>
              <a:rPr lang="en-US" sz="2400"/>
              <a:t>1. Inductor (L): This stores energy in a magnetic field.</a:t>
            </a:r>
            <a:endParaRPr sz="2400"/>
          </a:p>
          <a:p>
            <a:pPr marL="457200" lvl="0" indent="-228600" algn="l" rtl="0">
              <a:spcBef>
                <a:spcPts val="0"/>
              </a:spcBef>
              <a:spcAft>
                <a:spcPts val="0"/>
              </a:spcAft>
              <a:buNone/>
            </a:pPr>
            <a:r>
              <a:rPr lang="en-US" sz="2400"/>
              <a:t>2. Capacitors (C1 and C2): These store energy in an electric field.</a:t>
            </a:r>
            <a:endParaRPr sz="2400"/>
          </a:p>
          <a:p>
            <a:pPr marL="457200" lvl="0" indent="-228600" algn="l" rtl="0">
              <a:spcBef>
                <a:spcPts val="0"/>
              </a:spcBef>
              <a:spcAft>
                <a:spcPts val="0"/>
              </a:spcAft>
              <a:buNone/>
            </a:pPr>
            <a:r>
              <a:rPr lang="en-US" sz="2400"/>
              <a:t>3. Resistors (R): These dissipate energy.</a:t>
            </a:r>
            <a:endParaRPr sz="2400"/>
          </a:p>
          <a:p>
            <a:pPr marL="457200" lvl="0" indent="-228600" algn="l" rtl="0">
              <a:spcBef>
                <a:spcPts val="0"/>
              </a:spcBef>
              <a:spcAft>
                <a:spcPts val="0"/>
              </a:spcAft>
              <a:buNone/>
            </a:pPr>
            <a:r>
              <a:rPr lang="en-US" sz="2400"/>
              <a:t>4. Chua's Diode: This is a nonlinear resistor that can be constructed using operational amplifiers and diodes. It provides the nonlinearity necessary for chaotic behavior.</a:t>
            </a:r>
            <a:endParaRPr sz="2400"/>
          </a:p>
          <a:p>
            <a:pPr marL="457200" lvl="0" indent="-228600" algn="l" rtl="0">
              <a:spcBef>
                <a:spcPts val="0"/>
              </a:spcBef>
              <a:spcAft>
                <a:spcPts val="0"/>
              </a:spcAft>
              <a:buNone/>
            </a:pPr>
            <a:endParaRPr sz="2400"/>
          </a:p>
          <a:p>
            <a:pPr marL="457200" lvl="0" indent="-228600" algn="l" rtl="0">
              <a:lnSpc>
                <a:spcPct val="115000"/>
              </a:lnSpc>
              <a:spcBef>
                <a:spcPts val="0"/>
              </a:spcBef>
              <a:spcAft>
                <a:spcPts val="0"/>
              </a:spcAft>
              <a:buSzPts val="1400"/>
              <a:buFont typeface="Hanken Grotesk"/>
              <a:buNone/>
            </a:pPr>
            <a:endParaRPr sz="2400"/>
          </a:p>
        </p:txBody>
      </p:sp>
      <p:sp>
        <p:nvSpPr>
          <p:cNvPr id="1232" name="Google Shape;1232;g2e829f28289_0_360"/>
          <p:cNvSpPr txBox="1"/>
          <p:nvPr/>
        </p:nvSpPr>
        <p:spPr>
          <a:xfrm>
            <a:off x="552725" y="230550"/>
            <a:ext cx="7579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-Circuit Components and Configuration:</a:t>
            </a:r>
            <a:endParaRPr sz="3000" b="1"/>
          </a:p>
          <a:p>
            <a:pPr marL="0" lvl="0" indent="0" algn="l" rtl="0">
              <a:spcBef>
                <a:spcPts val="0"/>
              </a:spcBef>
              <a:spcAft>
                <a:spcPts val="0"/>
              </a:spcAft>
              <a:buNone/>
            </a:pPr>
            <a:endParaRPr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g2e829f28289_0_6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Connect the Components: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38" name="Google Shape;1238;g2e829f28289_0_639"/>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a:t>1-Connect the inductor (L) in series with a resistor (R).</a:t>
            </a:r>
            <a:endParaRPr sz="2200"/>
          </a:p>
          <a:p>
            <a:pPr marL="0" lvl="0" indent="0" algn="l" rtl="0">
              <a:spcBef>
                <a:spcPts val="0"/>
              </a:spcBef>
              <a:spcAft>
                <a:spcPts val="0"/>
              </a:spcAft>
              <a:buNone/>
            </a:pPr>
            <a:r>
              <a:rPr lang="en-US" sz="2200"/>
              <a:t>2-Connect this series combination to a capacitor (C1).</a:t>
            </a:r>
            <a:endParaRPr sz="2200"/>
          </a:p>
          <a:p>
            <a:pPr marL="0" lvl="0" indent="0" algn="l" rtl="0">
              <a:spcBef>
                <a:spcPts val="0"/>
              </a:spcBef>
              <a:spcAft>
                <a:spcPts val="0"/>
              </a:spcAft>
              <a:buNone/>
            </a:pPr>
            <a:r>
              <a:rPr lang="en-US" sz="2200"/>
              <a:t>3-Connect another capacitor (C2) in parallel with the first capacitor (C1).</a:t>
            </a:r>
            <a:endParaRPr sz="2200"/>
          </a:p>
          <a:p>
            <a:pPr marL="0" lvl="0" indent="0" algn="l" rtl="0">
              <a:spcBef>
                <a:spcPts val="0"/>
              </a:spcBef>
              <a:spcAft>
                <a:spcPts val="0"/>
              </a:spcAft>
              <a:buNone/>
            </a:pPr>
            <a:r>
              <a:rPr lang="en-US" sz="2200"/>
              <a:t>4-Connect the nonlinear resistor (Chua's Diode) across the capacitors.</a:t>
            </a:r>
            <a:endParaRPr sz="2200"/>
          </a:p>
          <a:p>
            <a:pPr marL="0" lvl="0" indent="0" algn="l" rtl="0">
              <a:spcBef>
                <a:spcPts val="0"/>
              </a:spcBef>
              <a:spcAft>
                <a:spcPts val="0"/>
              </a:spcAft>
              <a:buNone/>
            </a:pPr>
            <a:endParaRPr sz="2200"/>
          </a:p>
          <a:p>
            <a:pPr marL="0" lvl="0" indent="0" algn="l" rtl="0">
              <a:spcBef>
                <a:spcPts val="0"/>
              </a:spcBef>
              <a:spcAft>
                <a:spcPts val="0"/>
              </a:spcAft>
              <a:buNone/>
            </a:pP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2"/>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10</a:t>
            </a:r>
            <a:endParaRPr/>
          </a:p>
        </p:txBody>
      </p:sp>
      <p:graphicFrame>
        <p:nvGraphicFramePr>
          <p:cNvPr id="370" name="Google Shape;370;p12"/>
          <p:cNvGraphicFramePr/>
          <p:nvPr>
            <p:extLst>
              <p:ext uri="{D42A27DB-BD31-4B8C-83A1-F6EECF244321}">
                <p14:modId xmlns:p14="http://schemas.microsoft.com/office/powerpoint/2010/main" val="2990099278"/>
              </p:ext>
            </p:extLst>
          </p:nvPr>
        </p:nvGraphicFramePr>
        <p:xfrm>
          <a:off x="1002452" y="1437005"/>
          <a:ext cx="7172950" cy="2738250"/>
        </p:xfrm>
        <a:graphic>
          <a:graphicData uri="http://schemas.openxmlformats.org/drawingml/2006/table">
            <a:tbl>
              <a:tblPr firstRow="1" bandRow="1">
                <a:noFill/>
                <a:tableStyleId>{25A4BADE-1850-44A2-A1E2-EC7A571817A7}</a:tableStyleId>
              </a:tblPr>
              <a:tblGrid>
                <a:gridCol w="3586475">
                  <a:extLst>
                    <a:ext uri="{9D8B030D-6E8A-4147-A177-3AD203B41FA5}">
                      <a16:colId xmlns:a16="http://schemas.microsoft.com/office/drawing/2014/main" val="20000"/>
                    </a:ext>
                  </a:extLst>
                </a:gridCol>
                <a:gridCol w="3586475">
                  <a:extLst>
                    <a:ext uri="{9D8B030D-6E8A-4147-A177-3AD203B41FA5}">
                      <a16:colId xmlns:a16="http://schemas.microsoft.com/office/drawing/2014/main" val="20001"/>
                    </a:ext>
                  </a:extLst>
                </a:gridCol>
              </a:tblGrid>
              <a:tr h="513200">
                <a:tc>
                  <a:txBody>
                    <a:bodyPr/>
                    <a:lstStyle/>
                    <a:p>
                      <a:pPr marL="0" marR="0" lvl="0" indent="0" algn="ctr" rtl="0">
                        <a:lnSpc>
                          <a:spcPct val="100000"/>
                        </a:lnSpc>
                        <a:spcBef>
                          <a:spcPts val="0"/>
                        </a:spcBef>
                        <a:spcAft>
                          <a:spcPts val="0"/>
                        </a:spcAft>
                        <a:buNone/>
                      </a:pPr>
                      <a:r>
                        <a:rPr lang="en-US" sz="1400" u="none" strike="noStrike" cap="none">
                          <a:latin typeface="Figtree Black"/>
                          <a:ea typeface="Figtree Black"/>
                          <a:cs typeface="Figtree Black"/>
                          <a:sym typeface="Figtree Black"/>
                        </a:rPr>
                        <a:t>Advantages</a:t>
                      </a:r>
                      <a:endParaRPr sz="1400" u="none" strike="noStrike" cap="none">
                        <a:latin typeface="Figtree Black"/>
                        <a:ea typeface="Figtree Black"/>
                        <a:cs typeface="Figtree Black"/>
                        <a:sym typeface="Figtree Black"/>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Figtree Black"/>
                          <a:ea typeface="Figtree Black"/>
                          <a:cs typeface="Figtree Black"/>
                          <a:sym typeface="Figtree Black"/>
                        </a:rPr>
                        <a:t>disadvantages</a:t>
                      </a:r>
                      <a:endParaRPr sz="1400" u="none" strike="noStrike" cap="none"/>
                    </a:p>
                  </a:txBody>
                  <a:tcPr marL="91450" marR="91450" marT="45725" marB="45725"/>
                </a:tc>
                <a:extLst>
                  <a:ext uri="{0D108BD9-81ED-4DB2-BD59-A6C34878D82A}">
                    <a16:rowId xmlns:a16="http://schemas.microsoft.com/office/drawing/2014/main" val="10000"/>
                  </a:ext>
                </a:extLst>
              </a:tr>
              <a:tr h="1781900">
                <a:tc>
                  <a:txBody>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Protection of intellectual property.</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Deterrence of Unauthorized Use.</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Verification of Authenticity.</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Tracking and Monitoring.</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Figtree Black"/>
                          <a:ea typeface="Figtree Black"/>
                          <a:cs typeface="Figtree Black"/>
                          <a:sym typeface="Figtree Black"/>
                        </a:rPr>
                        <a:t>Brand Recognition.</a:t>
                      </a:r>
                      <a:endParaRPr sz="1400" u="none" strike="noStrike" cap="none" dirty="0">
                        <a:latin typeface="Figtree Black"/>
                        <a:ea typeface="Figtree Black"/>
                        <a:cs typeface="Figtree Black"/>
                        <a:sym typeface="Figtree Black"/>
                      </a:endParaRPr>
                    </a:p>
                    <a:p>
                      <a:pPr marL="342900" marR="0" lvl="0" indent="-254000" algn="l" rtl="0">
                        <a:lnSpc>
                          <a:spcPct val="100000"/>
                        </a:lnSpc>
                        <a:spcBef>
                          <a:spcPts val="0"/>
                        </a:spcBef>
                        <a:spcAft>
                          <a:spcPts val="0"/>
                        </a:spcAft>
                        <a:buClr>
                          <a:srgbClr val="000000"/>
                        </a:buClr>
                        <a:buSzPts val="1400"/>
                        <a:buFont typeface="Arial"/>
                        <a:buNone/>
                      </a:pPr>
                      <a:endParaRPr sz="1400" u="none" strike="noStrike" cap="none" dirty="0">
                        <a:latin typeface="Figtree Black"/>
                        <a:ea typeface="Figtree Black"/>
                        <a:cs typeface="Figtree Black"/>
                        <a:sym typeface="Figtree Black"/>
                      </a:endParaRPr>
                    </a:p>
                  </a:txBody>
                  <a:tcPr marL="91450" marR="91450" marT="45725" marB="45725"/>
                </a:tc>
                <a:tc>
                  <a:txBody>
                    <a:bodyPr/>
                    <a:lstStyle/>
                    <a:p>
                      <a:pPr marL="342900" marR="0" lvl="0" indent="-254000" algn="l" rtl="0">
                        <a:lnSpc>
                          <a:spcPct val="100000"/>
                        </a:lnSpc>
                        <a:spcBef>
                          <a:spcPts val="0"/>
                        </a:spcBef>
                        <a:spcAft>
                          <a:spcPts val="0"/>
                        </a:spcAft>
                        <a:buClr>
                          <a:srgbClr val="000000"/>
                        </a:buClr>
                        <a:buSzPts val="1400"/>
                        <a:buFont typeface="Arial"/>
                        <a:buNone/>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Quality Degradation.</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Complexity of Implementation.</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Vulnerability to Removal.</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Impact on User Experience.</a:t>
                      </a:r>
                      <a:endParaRPr dirty="0"/>
                    </a:p>
                    <a:p>
                      <a:pPr marL="342900" marR="0" lvl="0" indent="-254000" algn="l" rtl="0">
                        <a:lnSpc>
                          <a:spcPct val="100000"/>
                        </a:lnSpc>
                        <a:spcBef>
                          <a:spcPts val="0"/>
                        </a:spcBef>
                        <a:spcAft>
                          <a:spcPts val="0"/>
                        </a:spcAft>
                        <a:buClr>
                          <a:srgbClr val="000000"/>
                        </a:buClr>
                        <a:buSzPts val="1400"/>
                        <a:buFont typeface="Arial"/>
                        <a:buNone/>
                      </a:pPr>
                      <a:endParaRPr sz="1400" u="none" strike="noStrike" cap="none" dirty="0">
                        <a:latin typeface="Figtree Black"/>
                        <a:ea typeface="Figtree Black"/>
                        <a:cs typeface="Figtree Black"/>
                        <a:sym typeface="Figtree Black"/>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g2e829f28289_0_918"/>
          <p:cNvSpPr txBox="1">
            <a:spLocks noGrp="1"/>
          </p:cNvSpPr>
          <p:nvPr>
            <p:ph type="title"/>
          </p:nvPr>
        </p:nvSpPr>
        <p:spPr>
          <a:xfrm>
            <a:off x="720000" y="445025"/>
            <a:ext cx="833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After Connecting (</a:t>
            </a:r>
            <a:r>
              <a:rPr lang="en-US" sz="2300">
                <a:solidFill>
                  <a:srgbClr val="111111"/>
                </a:solidFill>
                <a:highlight>
                  <a:srgbClr val="FFFFFF"/>
                </a:highlight>
                <a:latin typeface="Roboto"/>
                <a:ea typeface="Roboto"/>
                <a:cs typeface="Roboto"/>
                <a:sym typeface="Roboto"/>
              </a:rPr>
              <a:t> Standard form of the Chua's circuit </a:t>
            </a:r>
            <a:r>
              <a:rPr lang="en-US" sz="2500" b="1">
                <a:solidFill>
                  <a:srgbClr val="111111"/>
                </a:solidFill>
                <a:highlight>
                  <a:srgbClr val="FFFFFF"/>
                </a:highlight>
                <a:latin typeface="Roboto"/>
                <a:ea typeface="Roboto"/>
                <a:cs typeface="Roboto"/>
                <a:sym typeface="Roboto"/>
              </a:rPr>
              <a:t>)</a:t>
            </a:r>
            <a:endParaRPr sz="2500" b="1">
              <a:solidFill>
                <a:srgbClr val="111111"/>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pic>
        <p:nvPicPr>
          <p:cNvPr id="1244" name="Google Shape;1244;g2e829f28289_0_918"/>
          <p:cNvPicPr preferRelativeResize="0"/>
          <p:nvPr/>
        </p:nvPicPr>
        <p:blipFill>
          <a:blip r:embed="rId3">
            <a:alphaModFix/>
          </a:blip>
          <a:stretch>
            <a:fillRect/>
          </a:stretch>
        </p:blipFill>
        <p:spPr>
          <a:xfrm>
            <a:off x="825275" y="1200525"/>
            <a:ext cx="7704001" cy="32690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g2e829f28289_0_119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US" sz="2300" b="1">
                <a:solidFill>
                  <a:srgbClr val="111111"/>
                </a:solidFill>
                <a:highlight>
                  <a:srgbClr val="FFFFFF"/>
                </a:highlight>
                <a:latin typeface="Roboto"/>
                <a:ea typeface="Roboto"/>
                <a:cs typeface="Roboto"/>
                <a:sym typeface="Roboto"/>
              </a:rPr>
              <a:t>Characteristic of Chua's diode</a:t>
            </a:r>
            <a:endParaRPr sz="2300" b="1">
              <a:solidFill>
                <a:srgbClr val="111111"/>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pic>
        <p:nvPicPr>
          <p:cNvPr id="1250" name="Google Shape;1250;g2e829f28289_0_1197"/>
          <p:cNvPicPr preferRelativeResize="0"/>
          <p:nvPr/>
        </p:nvPicPr>
        <p:blipFill>
          <a:blip r:embed="rId3">
            <a:alphaModFix/>
          </a:blip>
          <a:stretch>
            <a:fillRect/>
          </a:stretch>
        </p:blipFill>
        <p:spPr>
          <a:xfrm>
            <a:off x="720000" y="1691450"/>
            <a:ext cx="7704000" cy="3057100"/>
          </a:xfrm>
          <a:prstGeom prst="rect">
            <a:avLst/>
          </a:prstGeom>
          <a:noFill/>
          <a:ln>
            <a:noFill/>
          </a:ln>
        </p:spPr>
      </p:pic>
      <p:sp>
        <p:nvSpPr>
          <p:cNvPr id="1251" name="Google Shape;1251;g2e829f28289_0_1197"/>
          <p:cNvSpPr txBox="1">
            <a:spLocks noGrp="1"/>
          </p:cNvSpPr>
          <p:nvPr>
            <p:ph type="title"/>
          </p:nvPr>
        </p:nvSpPr>
        <p:spPr>
          <a:xfrm>
            <a:off x="720000" y="1017725"/>
            <a:ext cx="7704000" cy="572700"/>
          </a:xfrm>
          <a:prstGeom prst="rect">
            <a:avLst/>
          </a:prstGeom>
        </p:spPr>
        <p:txBody>
          <a:bodyPr spcFirstLastPara="1" wrap="square" lIns="91425" tIns="91425" rIns="91425" bIns="91425" anchor="t" anchorCtr="0">
            <a:noAutofit/>
          </a:bodyPr>
          <a:lstStyle/>
          <a:p>
            <a:pPr marL="0" lvl="0" indent="0" algn="ctr" rtl="0">
              <a:lnSpc>
                <a:spcPct val="130000"/>
              </a:lnSpc>
              <a:spcBef>
                <a:spcPts val="0"/>
              </a:spcBef>
              <a:spcAft>
                <a:spcPts val="0"/>
              </a:spcAft>
              <a:buNone/>
            </a:pPr>
            <a:r>
              <a:rPr lang="en-US" sz="2300" b="1">
                <a:solidFill>
                  <a:srgbClr val="111111"/>
                </a:solidFill>
                <a:highlight>
                  <a:srgbClr val="FFFFFF"/>
                </a:highlight>
                <a:latin typeface="Roboto"/>
                <a:ea typeface="Roboto"/>
                <a:cs typeface="Roboto"/>
                <a:sym typeface="Roboto"/>
              </a:rPr>
              <a:t>So like we see it’s non-linear </a:t>
            </a:r>
            <a:endParaRPr sz="2300" b="1">
              <a:solidFill>
                <a:srgbClr val="111111"/>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g2e829f28289_0_1477"/>
          <p:cNvSpPr txBox="1">
            <a:spLocks noGrp="1"/>
          </p:cNvSpPr>
          <p:nvPr>
            <p:ph type="title"/>
          </p:nvPr>
        </p:nvSpPr>
        <p:spPr>
          <a:xfrm>
            <a:off x="928625" y="3008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Figtree"/>
                <a:ea typeface="Figtree"/>
                <a:cs typeface="Figtree"/>
                <a:sym typeface="Figtree"/>
              </a:rPr>
              <a:t>The relation between the voltage of capacitors and inductor with time </a:t>
            </a:r>
            <a:endParaRPr>
              <a:latin typeface="Figtree"/>
              <a:ea typeface="Figtree"/>
              <a:cs typeface="Figtree"/>
              <a:sym typeface="Figtree"/>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1257" name="Google Shape;1257;g2e829f28289_0_1477"/>
          <p:cNvPicPr preferRelativeResize="0"/>
          <p:nvPr/>
        </p:nvPicPr>
        <p:blipFill>
          <a:blip r:embed="rId3">
            <a:alphaModFix/>
          </a:blip>
          <a:stretch>
            <a:fillRect/>
          </a:stretch>
        </p:blipFill>
        <p:spPr>
          <a:xfrm>
            <a:off x="511375" y="330925"/>
            <a:ext cx="8121250" cy="23526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g2e829f28289_0_1756"/>
          <p:cNvSpPr txBox="1">
            <a:spLocks noGrp="1"/>
          </p:cNvSpPr>
          <p:nvPr>
            <p:ph type="title"/>
          </p:nvPr>
        </p:nvSpPr>
        <p:spPr>
          <a:xfrm>
            <a:off x="720000" y="445025"/>
            <a:ext cx="7704000" cy="103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a:solidFill>
                  <a:srgbClr val="474747"/>
                </a:solidFill>
                <a:highlight>
                  <a:srgbClr val="FFFFFF"/>
                </a:highlight>
                <a:latin typeface="Arial"/>
                <a:ea typeface="Arial"/>
                <a:cs typeface="Arial"/>
                <a:sym typeface="Arial"/>
              </a:rPr>
              <a:t>Pictured is a graph of the non-periodic orbit in Chua’s circuit, each dimension representing the voltage or current in a particular component of the circuit</a:t>
            </a:r>
            <a:endParaRPr sz="2000"/>
          </a:p>
        </p:txBody>
      </p:sp>
      <p:pic>
        <p:nvPicPr>
          <p:cNvPr id="1263" name="Google Shape;1263;g2e829f28289_0_1756"/>
          <p:cNvPicPr preferRelativeResize="0"/>
          <p:nvPr/>
        </p:nvPicPr>
        <p:blipFill>
          <a:blip r:embed="rId3">
            <a:alphaModFix/>
          </a:blip>
          <a:stretch>
            <a:fillRect/>
          </a:stretch>
        </p:blipFill>
        <p:spPr>
          <a:xfrm>
            <a:off x="562300" y="1546425"/>
            <a:ext cx="7704000" cy="3310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3"/>
          <p:cNvSpPr txBox="1">
            <a:spLocks noGrp="1"/>
          </p:cNvSpPr>
          <p:nvPr>
            <p:ph type="title"/>
          </p:nvPr>
        </p:nvSpPr>
        <p:spPr>
          <a:xfrm>
            <a:off x="1216475" y="1306590"/>
            <a:ext cx="5067600" cy="5374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Spread spectrum techniques</a:t>
            </a:r>
            <a:endParaRPr sz="2800"/>
          </a:p>
        </p:txBody>
      </p:sp>
      <p:sp>
        <p:nvSpPr>
          <p:cNvPr id="376" name="Google Shape;376;p13"/>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11</a:t>
            </a:r>
            <a:endParaRPr/>
          </a:p>
        </p:txBody>
      </p:sp>
      <p:sp>
        <p:nvSpPr>
          <p:cNvPr id="377" name="Google Shape;377;p13"/>
          <p:cNvSpPr txBox="1"/>
          <p:nvPr/>
        </p:nvSpPr>
        <p:spPr>
          <a:xfrm>
            <a:off x="1216475" y="1912080"/>
            <a:ext cx="6891204"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Spread spectrum is a communication technique that spreads a signal over a wider bandwidth than necessary for transmitting the data, using a specific code.</a:t>
            </a:r>
            <a:endParaRPr/>
          </a:p>
          <a:p>
            <a:pPr marL="0" marR="0" lvl="0" indent="0" algn="l" rtl="0">
              <a:lnSpc>
                <a:spcPct val="100000"/>
              </a:lnSpc>
              <a:spcBef>
                <a:spcPts val="0"/>
              </a:spcBef>
              <a:spcAft>
                <a:spcPts val="0"/>
              </a:spcAft>
              <a:buNone/>
            </a:pPr>
            <a:endParaRPr sz="1400" b="0" i="0" u="none" strike="noStrike" cap="none">
              <a:solidFill>
                <a:srgbClr val="000000"/>
              </a:solidFill>
              <a:latin typeface="Figtree Black"/>
              <a:ea typeface="Figtree Black"/>
              <a:cs typeface="Figtree Black"/>
              <a:sym typeface="Figtree Black"/>
            </a:endParaRPr>
          </a:p>
          <a:p>
            <a:pPr marL="0" marR="0" lvl="0" indent="0" algn="l" rtl="0">
              <a:lnSpc>
                <a:spcPct val="100000"/>
              </a:lnSpc>
              <a:spcBef>
                <a:spcPts val="0"/>
              </a:spcBef>
              <a:spcAft>
                <a:spcPts val="0"/>
              </a:spcAft>
              <a:buNone/>
            </a:pPr>
            <a:endParaRPr sz="1400" b="0" i="0" u="none" strike="noStrike" cap="none">
              <a:solidFill>
                <a:srgbClr val="000000"/>
              </a:solidFill>
              <a:latin typeface="Figtree Black"/>
              <a:ea typeface="Figtree Black"/>
              <a:cs typeface="Figtree Black"/>
              <a:sym typeface="Figtree Black"/>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This enhances resistance to interference, improves security and enables multiple users to share the same frequency band.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4"/>
          <p:cNvSpPr txBox="1">
            <a:spLocks noGrp="1"/>
          </p:cNvSpPr>
          <p:nvPr>
            <p:ph type="title"/>
          </p:nvPr>
        </p:nvSpPr>
        <p:spPr>
          <a:xfrm>
            <a:off x="1216475" y="1238550"/>
            <a:ext cx="5067600" cy="52929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Types of spreading codes</a:t>
            </a:r>
            <a:endParaRPr sz="2800"/>
          </a:p>
        </p:txBody>
      </p:sp>
      <p:sp>
        <p:nvSpPr>
          <p:cNvPr id="383" name="Google Shape;383;p14"/>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12</a:t>
            </a:r>
            <a:endParaRPr/>
          </a:p>
        </p:txBody>
      </p:sp>
      <p:sp>
        <p:nvSpPr>
          <p:cNvPr id="384" name="Google Shape;384;p14"/>
          <p:cNvSpPr txBox="1"/>
          <p:nvPr/>
        </p:nvSpPr>
        <p:spPr>
          <a:xfrm>
            <a:off x="1216475" y="2293620"/>
            <a:ext cx="7013125" cy="95406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Figtree Black"/>
                <a:ea typeface="Figtree Black"/>
                <a:cs typeface="Figtree Black"/>
                <a:sym typeface="Figtree Black"/>
              </a:rPr>
              <a:t>Orthogonal codes : Walsh codes.</a:t>
            </a: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Figtree Black"/>
                <a:ea typeface="Figtree Black"/>
                <a:cs typeface="Figtree Black"/>
                <a:sym typeface="Figtree Black"/>
              </a:rPr>
              <a:t>PN codes : M-sequence, Gold codes.</a:t>
            </a: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Figtree Black"/>
              <a:ea typeface="Figtree Black"/>
              <a:cs typeface="Figtree Black"/>
              <a:sym typeface="Figtree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title"/>
          </p:nvPr>
        </p:nvSpPr>
        <p:spPr>
          <a:xfrm>
            <a:off x="1216475" y="1238550"/>
            <a:ext cx="5067600" cy="5521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Walsh codes</a:t>
            </a:r>
            <a:endParaRPr sz="2800"/>
          </a:p>
        </p:txBody>
      </p:sp>
      <p:sp>
        <p:nvSpPr>
          <p:cNvPr id="390" name="Google Shape;390;p15"/>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13</a:t>
            </a:r>
            <a:endParaRPr/>
          </a:p>
        </p:txBody>
      </p:sp>
      <p:sp>
        <p:nvSpPr>
          <p:cNvPr id="391" name="Google Shape;391;p15"/>
          <p:cNvSpPr txBox="1"/>
          <p:nvPr/>
        </p:nvSpPr>
        <p:spPr>
          <a:xfrm>
            <a:off x="1112520" y="2156460"/>
            <a:ext cx="5996940" cy="23164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2" name="Google Shape;392;p15"/>
          <p:cNvSpPr txBox="1"/>
          <p:nvPr/>
        </p:nvSpPr>
        <p:spPr>
          <a:xfrm>
            <a:off x="1216475" y="1790701"/>
            <a:ext cx="6647366"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Walsh code typically refers to a set of binary sequences used in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telecommunications and signal processing. These codes are often used in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communication systems, such as CDMA (Code Division Multiple Access) in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mobile networks.</a:t>
            </a:r>
            <a:endParaRPr/>
          </a:p>
        </p:txBody>
      </p:sp>
      <p:pic>
        <p:nvPicPr>
          <p:cNvPr id="393" name="Google Shape;393;p15"/>
          <p:cNvPicPr preferRelativeResize="0"/>
          <p:nvPr/>
        </p:nvPicPr>
        <p:blipFill rotWithShape="1">
          <a:blip r:embed="rId3">
            <a:alphaModFix/>
          </a:blip>
          <a:srcRect/>
          <a:stretch/>
        </p:blipFill>
        <p:spPr>
          <a:xfrm>
            <a:off x="3208020" y="2744808"/>
            <a:ext cx="2209800" cy="78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6"/>
          <p:cNvSpPr txBox="1">
            <a:spLocks noGrp="1"/>
          </p:cNvSpPr>
          <p:nvPr>
            <p:ph type="title"/>
          </p:nvPr>
        </p:nvSpPr>
        <p:spPr>
          <a:xfrm>
            <a:off x="1216475" y="1238550"/>
            <a:ext cx="5067600" cy="5902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PN codes</a:t>
            </a:r>
            <a:endParaRPr sz="2800"/>
          </a:p>
        </p:txBody>
      </p:sp>
      <p:sp>
        <p:nvSpPr>
          <p:cNvPr id="399" name="Google Shape;399;p16"/>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14</a:t>
            </a:r>
            <a:endParaRPr/>
          </a:p>
        </p:txBody>
      </p:sp>
      <p:sp>
        <p:nvSpPr>
          <p:cNvPr id="400" name="Google Shape;400;p16"/>
          <p:cNvSpPr txBox="1"/>
          <p:nvPr/>
        </p:nvSpPr>
        <p:spPr>
          <a:xfrm>
            <a:off x="1216475" y="1943550"/>
            <a:ext cx="690835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PN codes spread the signal across a wide frequency band, providing multiple users with the ability to share the same frequency spectrum without interference.</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It is generated by feedback shift registers or mathematical algorithms.</a:t>
            </a:r>
            <a:endParaRPr/>
          </a:p>
        </p:txBody>
      </p:sp>
      <p:pic>
        <p:nvPicPr>
          <p:cNvPr id="401" name="Google Shape;401;p16"/>
          <p:cNvPicPr preferRelativeResize="0"/>
          <p:nvPr/>
        </p:nvPicPr>
        <p:blipFill rotWithShape="1">
          <a:blip r:embed="rId3">
            <a:alphaModFix/>
          </a:blip>
          <a:srcRect/>
          <a:stretch/>
        </p:blipFill>
        <p:spPr>
          <a:xfrm>
            <a:off x="2647950" y="2897657"/>
            <a:ext cx="3636125" cy="15774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7"/>
          <p:cNvSpPr txBox="1">
            <a:spLocks noGrp="1"/>
          </p:cNvSpPr>
          <p:nvPr>
            <p:ph type="title"/>
          </p:nvPr>
        </p:nvSpPr>
        <p:spPr>
          <a:xfrm>
            <a:off x="1216475" y="1238550"/>
            <a:ext cx="5067600" cy="5902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Properties of PN codes</a:t>
            </a:r>
            <a:endParaRPr sz="2800"/>
          </a:p>
        </p:txBody>
      </p:sp>
      <p:sp>
        <p:nvSpPr>
          <p:cNvPr id="407" name="Google Shape;407;p17"/>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15</a:t>
            </a:r>
            <a:endParaRPr/>
          </a:p>
        </p:txBody>
      </p:sp>
      <p:sp>
        <p:nvSpPr>
          <p:cNvPr id="408" name="Google Shape;408;p17"/>
          <p:cNvSpPr txBox="1"/>
          <p:nvPr/>
        </p:nvSpPr>
        <p:spPr>
          <a:xfrm>
            <a:off x="1216475" y="1943550"/>
            <a:ext cx="6667500" cy="246221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Figtree Black"/>
                <a:ea typeface="Figtree Black"/>
                <a:cs typeface="Figtree Black"/>
                <a:sym typeface="Figtree Black"/>
              </a:rPr>
              <a:t>Randomness.</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Figtree Black"/>
                <a:ea typeface="Figtree Black"/>
                <a:cs typeface="Figtree Black"/>
                <a:sym typeface="Figtree Black"/>
              </a:rPr>
              <a:t>Balanced.</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Figtree Black"/>
                <a:ea typeface="Figtree Black"/>
                <a:cs typeface="Figtree Black"/>
                <a:sym typeface="Figtree Black"/>
              </a:rPr>
              <a:t>Run property.</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Figtree Black"/>
                <a:ea typeface="Figtree Black"/>
                <a:cs typeface="Figtree Black"/>
                <a:sym typeface="Figtree Black"/>
              </a:rPr>
              <a:t>High auto-correlation.</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Figtree Black"/>
                <a:ea typeface="Figtree Black"/>
                <a:cs typeface="Figtree Black"/>
                <a:sym typeface="Figtree Black"/>
              </a:rPr>
              <a:t>Low cross-correlation.</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Figtree Black"/>
                <a:ea typeface="Figtree Black"/>
                <a:cs typeface="Figtree Black"/>
                <a:sym typeface="Figtree Black"/>
              </a:rPr>
              <a:t>Linear.</a:t>
            </a:r>
            <a:endParaRPr sz="1400" b="0" i="0" u="none" strike="noStrike" cap="none">
              <a:solidFill>
                <a:srgbClr val="000000"/>
              </a:solidFill>
              <a:latin typeface="Figtree Black"/>
              <a:ea typeface="Figtree Black"/>
              <a:cs typeface="Figtree Black"/>
              <a:sym typeface="Figtree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8"/>
          <p:cNvSpPr txBox="1">
            <a:spLocks noGrp="1"/>
          </p:cNvSpPr>
          <p:nvPr>
            <p:ph type="title"/>
          </p:nvPr>
        </p:nvSpPr>
        <p:spPr>
          <a:xfrm>
            <a:off x="1216475" y="1238550"/>
            <a:ext cx="5067600" cy="54262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GPS</a:t>
            </a:r>
            <a:endParaRPr sz="2800"/>
          </a:p>
        </p:txBody>
      </p:sp>
      <p:sp>
        <p:nvSpPr>
          <p:cNvPr id="414" name="Google Shape;414;p18"/>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16</a:t>
            </a:r>
            <a:endParaRPr/>
          </a:p>
        </p:txBody>
      </p:sp>
      <p:sp>
        <p:nvSpPr>
          <p:cNvPr id="415" name="Google Shape;415;p18"/>
          <p:cNvSpPr txBox="1"/>
          <p:nvPr/>
        </p:nvSpPr>
        <p:spPr>
          <a:xfrm>
            <a:off x="1216475" y="1781175"/>
            <a:ext cx="679405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Global Positioning System (GPS), Precise satellite-based navigation and location system originally developed for U.S. military use.</a:t>
            </a:r>
            <a:endParaRPr/>
          </a:p>
          <a:p>
            <a:pPr marL="0" marR="0" lvl="0" indent="0" algn="l" rtl="0">
              <a:lnSpc>
                <a:spcPct val="100000"/>
              </a:lnSpc>
              <a:spcBef>
                <a:spcPts val="0"/>
              </a:spcBef>
              <a:spcAft>
                <a:spcPts val="0"/>
              </a:spcAft>
              <a:buNone/>
            </a:pPr>
            <a:endParaRPr sz="1400" b="0" i="0" u="none" strike="noStrike" cap="none">
              <a:solidFill>
                <a:srgbClr val="000000"/>
              </a:solidFill>
              <a:latin typeface="Figtree Black"/>
              <a:ea typeface="Figtree Black"/>
              <a:cs typeface="Figtree Black"/>
              <a:sym typeface="Figtree Black"/>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GPS is a fleet of more than 24 communications satellites that transmit signals globally around the clock.</a:t>
            </a:r>
            <a:endParaRPr/>
          </a:p>
        </p:txBody>
      </p:sp>
      <p:pic>
        <p:nvPicPr>
          <p:cNvPr id="416" name="Google Shape;416;p18"/>
          <p:cNvPicPr preferRelativeResize="0"/>
          <p:nvPr/>
        </p:nvPicPr>
        <p:blipFill rotWithShape="1">
          <a:blip r:embed="rId3">
            <a:alphaModFix/>
          </a:blip>
          <a:srcRect/>
          <a:stretch/>
        </p:blipFill>
        <p:spPr>
          <a:xfrm>
            <a:off x="3657600" y="2788801"/>
            <a:ext cx="4153725" cy="17148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9"/>
          <p:cNvSpPr txBox="1">
            <a:spLocks noGrp="1"/>
          </p:cNvSpPr>
          <p:nvPr>
            <p:ph type="title"/>
          </p:nvPr>
        </p:nvSpPr>
        <p:spPr>
          <a:xfrm>
            <a:off x="1216475" y="1238550"/>
            <a:ext cx="5067600" cy="50452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GPS C/A Code</a:t>
            </a:r>
            <a:endParaRPr sz="2800"/>
          </a:p>
        </p:txBody>
      </p:sp>
      <p:sp>
        <p:nvSpPr>
          <p:cNvPr id="422" name="Google Shape;422;p19"/>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17</a:t>
            </a:r>
            <a:endParaRPr/>
          </a:p>
        </p:txBody>
      </p:sp>
      <p:pic>
        <p:nvPicPr>
          <p:cNvPr id="423" name="Google Shape;423;p19"/>
          <p:cNvPicPr preferRelativeResize="0"/>
          <p:nvPr/>
        </p:nvPicPr>
        <p:blipFill rotWithShape="1">
          <a:blip r:embed="rId3">
            <a:alphaModFix/>
          </a:blip>
          <a:srcRect/>
          <a:stretch/>
        </p:blipFill>
        <p:spPr>
          <a:xfrm>
            <a:off x="2309812" y="1743076"/>
            <a:ext cx="4062413" cy="279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cxnSp>
        <p:nvCxnSpPr>
          <p:cNvPr id="288" name="Google Shape;288;p2"/>
          <p:cNvCxnSpPr>
            <a:stCxn id="289" idx="1"/>
          </p:cNvCxnSpPr>
          <p:nvPr/>
        </p:nvCxnSpPr>
        <p:spPr>
          <a:xfrm rot="10800000">
            <a:off x="-167825" y="3160425"/>
            <a:ext cx="6304800" cy="0"/>
          </a:xfrm>
          <a:prstGeom prst="straightConnector1">
            <a:avLst/>
          </a:prstGeom>
          <a:noFill/>
          <a:ln w="19050" cap="flat" cmpd="sng">
            <a:solidFill>
              <a:schemeClr val="dk1"/>
            </a:solidFill>
            <a:prstDash val="solid"/>
            <a:round/>
            <a:headEnd type="none" w="sm" len="sm"/>
            <a:tailEnd type="none" w="sm" len="sm"/>
          </a:ln>
        </p:spPr>
      </p:cxnSp>
      <p:cxnSp>
        <p:nvCxnSpPr>
          <p:cNvPr id="290" name="Google Shape;290;p2"/>
          <p:cNvCxnSpPr>
            <a:stCxn id="291" idx="3"/>
          </p:cNvCxnSpPr>
          <p:nvPr/>
        </p:nvCxnSpPr>
        <p:spPr>
          <a:xfrm>
            <a:off x="1285275" y="1502500"/>
            <a:ext cx="8009700" cy="0"/>
          </a:xfrm>
          <a:prstGeom prst="straightConnector1">
            <a:avLst/>
          </a:prstGeom>
          <a:noFill/>
          <a:ln w="19050" cap="flat" cmpd="sng">
            <a:solidFill>
              <a:schemeClr val="dk1"/>
            </a:solidFill>
            <a:prstDash val="solid"/>
            <a:round/>
            <a:headEnd type="none" w="sm" len="sm"/>
            <a:tailEnd type="none" w="sm" len="sm"/>
          </a:ln>
        </p:spPr>
      </p:cxnSp>
      <p:sp>
        <p:nvSpPr>
          <p:cNvPr id="292" name="Google Shape;292;p2"/>
          <p:cNvSpPr txBox="1">
            <a:spLocks noGrp="1"/>
          </p:cNvSpPr>
          <p:nvPr>
            <p:ph type="title"/>
          </p:nvPr>
        </p:nvSpPr>
        <p:spPr>
          <a:xfrm>
            <a:off x="6632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Table of contents</a:t>
            </a:r>
            <a:endParaRPr/>
          </a:p>
        </p:txBody>
      </p:sp>
      <p:sp>
        <p:nvSpPr>
          <p:cNvPr id="291" name="Google Shape;291;p2"/>
          <p:cNvSpPr txBox="1">
            <a:spLocks noGrp="1"/>
          </p:cNvSpPr>
          <p:nvPr>
            <p:ph type="title" idx="5"/>
          </p:nvPr>
        </p:nvSpPr>
        <p:spPr>
          <a:xfrm>
            <a:off x="9195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01</a:t>
            </a:r>
            <a:endParaRPr/>
          </a:p>
        </p:txBody>
      </p:sp>
      <p:sp>
        <p:nvSpPr>
          <p:cNvPr id="293" name="Google Shape;293;p2"/>
          <p:cNvSpPr txBox="1">
            <a:spLocks noGrp="1"/>
          </p:cNvSpPr>
          <p:nvPr>
            <p:ph type="title" idx="6"/>
          </p:nvPr>
        </p:nvSpPr>
        <p:spPr>
          <a:xfrm>
            <a:off x="3509050" y="29775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05</a:t>
            </a:r>
            <a:endParaRPr/>
          </a:p>
        </p:txBody>
      </p:sp>
      <p:sp>
        <p:nvSpPr>
          <p:cNvPr id="294" name="Google Shape;294;p2"/>
          <p:cNvSpPr txBox="1">
            <a:spLocks noGrp="1"/>
          </p:cNvSpPr>
          <p:nvPr>
            <p:ph type="title" idx="7"/>
          </p:nvPr>
        </p:nvSpPr>
        <p:spPr>
          <a:xfrm>
            <a:off x="919575" y="29775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04</a:t>
            </a:r>
            <a:endParaRPr/>
          </a:p>
        </p:txBody>
      </p:sp>
      <p:sp>
        <p:nvSpPr>
          <p:cNvPr id="295" name="Google Shape;295;p2"/>
          <p:cNvSpPr txBox="1">
            <a:spLocks noGrp="1"/>
          </p:cNvSpPr>
          <p:nvPr>
            <p:ph type="title" idx="8"/>
          </p:nvPr>
        </p:nvSpPr>
        <p:spPr>
          <a:xfrm>
            <a:off x="35282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02</a:t>
            </a:r>
            <a:endParaRPr/>
          </a:p>
        </p:txBody>
      </p:sp>
      <p:sp>
        <p:nvSpPr>
          <p:cNvPr id="289" name="Google Shape;289;p2"/>
          <p:cNvSpPr txBox="1">
            <a:spLocks noGrp="1"/>
          </p:cNvSpPr>
          <p:nvPr>
            <p:ph type="title" idx="14"/>
          </p:nvPr>
        </p:nvSpPr>
        <p:spPr>
          <a:xfrm>
            <a:off x="6136975" y="29775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06</a:t>
            </a:r>
            <a:endParaRPr/>
          </a:p>
        </p:txBody>
      </p:sp>
      <p:sp>
        <p:nvSpPr>
          <p:cNvPr id="296" name="Google Shape;296;p2"/>
          <p:cNvSpPr txBox="1">
            <a:spLocks noGrp="1"/>
          </p:cNvSpPr>
          <p:nvPr>
            <p:ph type="title" idx="15"/>
          </p:nvPr>
        </p:nvSpPr>
        <p:spPr>
          <a:xfrm>
            <a:off x="61369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03</a:t>
            </a:r>
            <a:endParaRPr/>
          </a:p>
        </p:txBody>
      </p:sp>
      <p:sp>
        <p:nvSpPr>
          <p:cNvPr id="297" name="Google Shape;297;p2"/>
          <p:cNvSpPr txBox="1">
            <a:spLocks noGrp="1"/>
          </p:cNvSpPr>
          <p:nvPr>
            <p:ph type="subTitle" idx="16"/>
          </p:nvPr>
        </p:nvSpPr>
        <p:spPr>
          <a:xfrm>
            <a:off x="735666" y="1993998"/>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Introduction to encryption</a:t>
            </a:r>
            <a:endParaRPr/>
          </a:p>
        </p:txBody>
      </p:sp>
      <p:sp>
        <p:nvSpPr>
          <p:cNvPr id="298" name="Google Shape;298;p2"/>
          <p:cNvSpPr txBox="1">
            <a:spLocks noGrp="1"/>
          </p:cNvSpPr>
          <p:nvPr>
            <p:ph type="subTitle" idx="17"/>
          </p:nvPr>
        </p:nvSpPr>
        <p:spPr>
          <a:xfrm>
            <a:off x="788675" y="3503023"/>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watermarking</a:t>
            </a:r>
            <a:endParaRPr/>
          </a:p>
        </p:txBody>
      </p:sp>
      <p:sp>
        <p:nvSpPr>
          <p:cNvPr id="299" name="Google Shape;299;p2"/>
          <p:cNvSpPr txBox="1">
            <a:spLocks noGrp="1"/>
          </p:cNvSpPr>
          <p:nvPr>
            <p:ph type="subTitle" idx="18"/>
          </p:nvPr>
        </p:nvSpPr>
        <p:spPr>
          <a:xfrm>
            <a:off x="3418500" y="3503023"/>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Spread spectrum</a:t>
            </a:r>
            <a:endParaRPr/>
          </a:p>
        </p:txBody>
      </p:sp>
      <p:sp>
        <p:nvSpPr>
          <p:cNvPr id="300" name="Google Shape;300;p2"/>
          <p:cNvSpPr txBox="1">
            <a:spLocks noGrp="1"/>
          </p:cNvSpPr>
          <p:nvPr>
            <p:ph type="subTitle" idx="19"/>
          </p:nvPr>
        </p:nvSpPr>
        <p:spPr>
          <a:xfrm>
            <a:off x="3362450" y="1997044"/>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Symmetric encryption</a:t>
            </a:r>
            <a:endParaRPr/>
          </a:p>
        </p:txBody>
      </p:sp>
      <p:sp>
        <p:nvSpPr>
          <p:cNvPr id="301" name="Google Shape;301;p2"/>
          <p:cNvSpPr txBox="1">
            <a:spLocks noGrp="1"/>
          </p:cNvSpPr>
          <p:nvPr>
            <p:ph type="subTitle" idx="20"/>
          </p:nvPr>
        </p:nvSpPr>
        <p:spPr>
          <a:xfrm>
            <a:off x="6048325" y="3503023"/>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PN codes</a:t>
            </a:r>
            <a:endParaRPr/>
          </a:p>
        </p:txBody>
      </p:sp>
      <p:sp>
        <p:nvSpPr>
          <p:cNvPr id="302" name="Google Shape;302;p2"/>
          <p:cNvSpPr txBox="1">
            <a:spLocks noGrp="1"/>
          </p:cNvSpPr>
          <p:nvPr>
            <p:ph type="subTitle" idx="21"/>
          </p:nvPr>
        </p:nvSpPr>
        <p:spPr>
          <a:xfrm>
            <a:off x="5989234" y="1993998"/>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Asymmetric encryption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0"/>
          <p:cNvSpPr txBox="1">
            <a:spLocks noGrp="1"/>
          </p:cNvSpPr>
          <p:nvPr>
            <p:ph type="title"/>
          </p:nvPr>
        </p:nvSpPr>
        <p:spPr>
          <a:xfrm>
            <a:off x="1216475" y="1238550"/>
            <a:ext cx="5067600" cy="609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P Codes</a:t>
            </a:r>
            <a:endParaRPr sz="2800"/>
          </a:p>
        </p:txBody>
      </p:sp>
      <p:sp>
        <p:nvSpPr>
          <p:cNvPr id="429" name="Google Shape;429;p20"/>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18</a:t>
            </a:r>
            <a:endParaRPr/>
          </a:p>
        </p:txBody>
      </p:sp>
      <p:sp>
        <p:nvSpPr>
          <p:cNvPr id="430" name="Google Shape;430;p20"/>
          <p:cNvSpPr txBox="1"/>
          <p:nvPr/>
        </p:nvSpPr>
        <p:spPr>
          <a:xfrm>
            <a:off x="1216475" y="1943550"/>
            <a:ext cx="656545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A P-code (Precise code) is a code used in GPS signals for military purposes to provide a more precise level of accuracy than the civilian C/A code (Coarse/Acquisition code).</a:t>
            </a:r>
            <a:endParaRPr/>
          </a:p>
        </p:txBody>
      </p:sp>
      <p:pic>
        <p:nvPicPr>
          <p:cNvPr id="431" name="Google Shape;431;p20"/>
          <p:cNvPicPr preferRelativeResize="0"/>
          <p:nvPr/>
        </p:nvPicPr>
        <p:blipFill rotWithShape="1">
          <a:blip r:embed="rId3">
            <a:alphaModFix/>
          </a:blip>
          <a:srcRect/>
          <a:stretch/>
        </p:blipFill>
        <p:spPr>
          <a:xfrm>
            <a:off x="2561544" y="2777914"/>
            <a:ext cx="3875312" cy="18096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21"/>
          <p:cNvSpPr txBox="1">
            <a:spLocks noGrp="1"/>
          </p:cNvSpPr>
          <p:nvPr>
            <p:ph type="ctrTitle"/>
          </p:nvPr>
        </p:nvSpPr>
        <p:spPr>
          <a:xfrm>
            <a:off x="1007745" y="1352550"/>
            <a:ext cx="6237605" cy="1710055"/>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a:t>Chapter 2 </a:t>
            </a:r>
            <a:br>
              <a:rPr lang="en-US"/>
            </a:br>
            <a:r>
              <a:rPr lang="en-US"/>
              <a:t>Image Steganography</a:t>
            </a:r>
            <a:endParaRPr/>
          </a:p>
        </p:txBody>
      </p:sp>
    </p:spTree>
  </p:cSld>
  <p:clrMapOvr>
    <a:masterClrMapping/>
  </p:clrMapOvr>
  <p:transition spd="slow">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cxnSp>
        <p:nvCxnSpPr>
          <p:cNvPr id="441" name="Google Shape;441;p22"/>
          <p:cNvCxnSpPr>
            <a:cxnSpLocks/>
          </p:cNvCxnSpPr>
          <p:nvPr/>
        </p:nvCxnSpPr>
        <p:spPr>
          <a:xfrm rot="10800000">
            <a:off x="-167825" y="3160425"/>
            <a:ext cx="6304800" cy="0"/>
          </a:xfrm>
          <a:prstGeom prst="straightConnector1">
            <a:avLst/>
          </a:prstGeom>
          <a:noFill/>
          <a:ln w="19050" cap="flat" cmpd="sng">
            <a:solidFill>
              <a:schemeClr val="dk1"/>
            </a:solidFill>
            <a:prstDash val="solid"/>
            <a:round/>
            <a:headEnd type="none" w="sm" len="sm"/>
            <a:tailEnd type="none" w="sm" len="sm"/>
          </a:ln>
        </p:spPr>
      </p:cxnSp>
      <p:cxnSp>
        <p:nvCxnSpPr>
          <p:cNvPr id="443" name="Google Shape;443;p22"/>
          <p:cNvCxnSpPr>
            <a:stCxn id="444" idx="3"/>
          </p:cNvCxnSpPr>
          <p:nvPr/>
        </p:nvCxnSpPr>
        <p:spPr>
          <a:xfrm>
            <a:off x="1285275" y="1502500"/>
            <a:ext cx="8009700" cy="0"/>
          </a:xfrm>
          <a:prstGeom prst="straightConnector1">
            <a:avLst/>
          </a:prstGeom>
          <a:noFill/>
          <a:ln w="19050" cap="flat" cmpd="sng">
            <a:solidFill>
              <a:schemeClr val="dk1"/>
            </a:solidFill>
            <a:prstDash val="solid"/>
            <a:round/>
            <a:headEnd type="none" w="sm" len="sm"/>
            <a:tailEnd type="none" w="sm" len="sm"/>
          </a:ln>
        </p:spPr>
      </p:cxnSp>
      <p:sp>
        <p:nvSpPr>
          <p:cNvPr id="445" name="Google Shape;445;p22"/>
          <p:cNvSpPr txBox="1">
            <a:spLocks noGrp="1"/>
          </p:cNvSpPr>
          <p:nvPr>
            <p:ph type="title"/>
          </p:nvPr>
        </p:nvSpPr>
        <p:spPr>
          <a:xfrm>
            <a:off x="6632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Table of contents</a:t>
            </a:r>
            <a:endParaRPr/>
          </a:p>
        </p:txBody>
      </p:sp>
      <p:sp>
        <p:nvSpPr>
          <p:cNvPr id="444" name="Google Shape;444;p22"/>
          <p:cNvSpPr txBox="1">
            <a:spLocks noGrp="1"/>
          </p:cNvSpPr>
          <p:nvPr>
            <p:ph type="title" idx="5"/>
          </p:nvPr>
        </p:nvSpPr>
        <p:spPr>
          <a:xfrm>
            <a:off x="9195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01</a:t>
            </a:r>
            <a:endParaRPr/>
          </a:p>
        </p:txBody>
      </p:sp>
      <p:sp>
        <p:nvSpPr>
          <p:cNvPr id="446" name="Google Shape;446;p22"/>
          <p:cNvSpPr txBox="1">
            <a:spLocks noGrp="1"/>
          </p:cNvSpPr>
          <p:nvPr>
            <p:ph type="title" idx="6"/>
          </p:nvPr>
        </p:nvSpPr>
        <p:spPr>
          <a:xfrm>
            <a:off x="3509050" y="29775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05</a:t>
            </a:r>
            <a:endParaRPr/>
          </a:p>
        </p:txBody>
      </p:sp>
      <p:sp>
        <p:nvSpPr>
          <p:cNvPr id="447" name="Google Shape;447;p22"/>
          <p:cNvSpPr txBox="1">
            <a:spLocks noGrp="1"/>
          </p:cNvSpPr>
          <p:nvPr>
            <p:ph type="title" idx="7"/>
          </p:nvPr>
        </p:nvSpPr>
        <p:spPr>
          <a:xfrm>
            <a:off x="919575" y="29775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04</a:t>
            </a:r>
            <a:endParaRPr/>
          </a:p>
        </p:txBody>
      </p:sp>
      <p:sp>
        <p:nvSpPr>
          <p:cNvPr id="448" name="Google Shape;448;p22"/>
          <p:cNvSpPr txBox="1">
            <a:spLocks noGrp="1"/>
          </p:cNvSpPr>
          <p:nvPr>
            <p:ph type="title" idx="8"/>
          </p:nvPr>
        </p:nvSpPr>
        <p:spPr>
          <a:xfrm>
            <a:off x="35282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02</a:t>
            </a:r>
            <a:endParaRPr/>
          </a:p>
        </p:txBody>
      </p:sp>
      <p:sp>
        <p:nvSpPr>
          <p:cNvPr id="449" name="Google Shape;449;p22"/>
          <p:cNvSpPr txBox="1">
            <a:spLocks noGrp="1"/>
          </p:cNvSpPr>
          <p:nvPr>
            <p:ph type="title" idx="15"/>
          </p:nvPr>
        </p:nvSpPr>
        <p:spPr>
          <a:xfrm>
            <a:off x="61369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03</a:t>
            </a:r>
            <a:endParaRPr/>
          </a:p>
        </p:txBody>
      </p:sp>
      <p:sp>
        <p:nvSpPr>
          <p:cNvPr id="450" name="Google Shape;450;p22"/>
          <p:cNvSpPr txBox="1">
            <a:spLocks noGrp="1"/>
          </p:cNvSpPr>
          <p:nvPr>
            <p:ph type="subTitle" idx="16"/>
          </p:nvPr>
        </p:nvSpPr>
        <p:spPr>
          <a:xfrm>
            <a:off x="788675" y="1848775"/>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Introduction</a:t>
            </a:r>
            <a:endParaRPr/>
          </a:p>
        </p:txBody>
      </p:sp>
      <p:sp>
        <p:nvSpPr>
          <p:cNvPr id="451" name="Google Shape;451;p22"/>
          <p:cNvSpPr txBox="1">
            <a:spLocks noGrp="1"/>
          </p:cNvSpPr>
          <p:nvPr>
            <p:ph type="subTitle" idx="17"/>
          </p:nvPr>
        </p:nvSpPr>
        <p:spPr>
          <a:xfrm>
            <a:off x="788675" y="3503023"/>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Attacks</a:t>
            </a:r>
            <a:endParaRPr/>
          </a:p>
        </p:txBody>
      </p:sp>
      <p:sp>
        <p:nvSpPr>
          <p:cNvPr id="452" name="Google Shape;452;p22"/>
          <p:cNvSpPr txBox="1">
            <a:spLocks noGrp="1"/>
          </p:cNvSpPr>
          <p:nvPr>
            <p:ph type="subTitle" idx="18"/>
          </p:nvPr>
        </p:nvSpPr>
        <p:spPr>
          <a:xfrm>
            <a:off x="3418500" y="3503023"/>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Analysis Attacks</a:t>
            </a:r>
            <a:endParaRPr/>
          </a:p>
        </p:txBody>
      </p:sp>
      <p:sp>
        <p:nvSpPr>
          <p:cNvPr id="453" name="Google Shape;453;p22"/>
          <p:cNvSpPr txBox="1">
            <a:spLocks noGrp="1"/>
          </p:cNvSpPr>
          <p:nvPr>
            <p:ph type="subTitle" idx="19"/>
          </p:nvPr>
        </p:nvSpPr>
        <p:spPr>
          <a:xfrm>
            <a:off x="3418500" y="1848775"/>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Steps</a:t>
            </a:r>
            <a:endParaRPr/>
          </a:p>
        </p:txBody>
      </p:sp>
      <p:sp>
        <p:nvSpPr>
          <p:cNvPr id="455" name="Google Shape;455;p22"/>
          <p:cNvSpPr txBox="1">
            <a:spLocks noGrp="1"/>
          </p:cNvSpPr>
          <p:nvPr>
            <p:ph type="subTitle" idx="21"/>
          </p:nvPr>
        </p:nvSpPr>
        <p:spPr>
          <a:xfrm>
            <a:off x="6048325" y="1848775"/>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Results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3"/>
          <p:cNvSpPr txBox="1">
            <a:spLocks noGrp="1"/>
          </p:cNvSpPr>
          <p:nvPr>
            <p:ph type="title"/>
          </p:nvPr>
        </p:nvSpPr>
        <p:spPr>
          <a:xfrm>
            <a:off x="1352365" y="1729524"/>
            <a:ext cx="50676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500"/>
              <a:t>Introduction</a:t>
            </a:r>
            <a:endParaRPr/>
          </a:p>
        </p:txBody>
      </p:sp>
      <p:sp>
        <p:nvSpPr>
          <p:cNvPr id="461" name="Google Shape;461;p23"/>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4"/>
          <p:cNvSpPr txBox="1">
            <a:spLocks noGrp="1"/>
          </p:cNvSpPr>
          <p:nvPr>
            <p:ph type="title"/>
          </p:nvPr>
        </p:nvSpPr>
        <p:spPr>
          <a:xfrm>
            <a:off x="713225" y="445025"/>
            <a:ext cx="7710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In this Project</a:t>
            </a:r>
            <a:endParaRPr/>
          </a:p>
        </p:txBody>
      </p:sp>
      <p:sp>
        <p:nvSpPr>
          <p:cNvPr id="467" name="Google Shape;467;p24"/>
          <p:cNvSpPr txBox="1">
            <a:spLocks noGrp="1"/>
          </p:cNvSpPr>
          <p:nvPr>
            <p:ph type="subTitle" idx="4"/>
          </p:nvPr>
        </p:nvSpPr>
        <p:spPr>
          <a:xfrm>
            <a:off x="1108075" y="1320165"/>
            <a:ext cx="6612890" cy="71183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A secure steganographic algorithm based on cover image encryption and Vigenère cipher is proposed.</a:t>
            </a:r>
            <a:endParaRPr/>
          </a:p>
        </p:txBody>
      </p:sp>
      <p:sp>
        <p:nvSpPr>
          <p:cNvPr id="468" name="Google Shape;468;p24"/>
          <p:cNvSpPr txBox="1">
            <a:spLocks noGrp="1"/>
          </p:cNvSpPr>
          <p:nvPr>
            <p:ph type="subTitle" idx="5"/>
          </p:nvPr>
        </p:nvSpPr>
        <p:spPr>
          <a:xfrm>
            <a:off x="1108075" y="2469515"/>
            <a:ext cx="6612890" cy="103441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dirty="0"/>
              <a:t>Where the secret message is encrypted using Vigenère cipher then the cover image is encrypted using the logical XOR operation. </a:t>
            </a:r>
            <a:endParaRPr dirty="0"/>
          </a:p>
        </p:txBody>
      </p:sp>
      <p:sp>
        <p:nvSpPr>
          <p:cNvPr id="469" name="Google Shape;469;p24"/>
          <p:cNvSpPr txBox="1">
            <a:spLocks noGrp="1"/>
          </p:cNvSpPr>
          <p:nvPr>
            <p:ph type="subTitle" idx="6"/>
          </p:nvPr>
        </p:nvSpPr>
        <p:spPr>
          <a:xfrm>
            <a:off x="1108075" y="3683000"/>
            <a:ext cx="6612890" cy="104838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a:t>After that, the encrypted form of the ciphered message is embedded within the encrypted cover image using the LSB algorithm.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5"/>
          <p:cNvSpPr txBox="1">
            <a:spLocks noGrp="1"/>
          </p:cNvSpPr>
          <p:nvPr>
            <p:ph type="title"/>
          </p:nvPr>
        </p:nvSpPr>
        <p:spPr>
          <a:xfrm>
            <a:off x="1352365" y="1729524"/>
            <a:ext cx="50676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500"/>
              <a:t>Steps</a:t>
            </a:r>
            <a:endParaRPr/>
          </a:p>
        </p:txBody>
      </p:sp>
      <p:sp>
        <p:nvSpPr>
          <p:cNvPr id="475" name="Google Shape;475;p25"/>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6"/>
          <p:cNvSpPr txBox="1">
            <a:spLocks noGrp="1"/>
          </p:cNvSpPr>
          <p:nvPr>
            <p:ph type="title"/>
          </p:nvPr>
        </p:nvSpPr>
        <p:spPr>
          <a:xfrm>
            <a:off x="72237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Steps</a:t>
            </a:r>
            <a:endParaRPr/>
          </a:p>
        </p:txBody>
      </p:sp>
      <p:sp>
        <p:nvSpPr>
          <p:cNvPr id="481" name="Google Shape;481;p26"/>
          <p:cNvSpPr txBox="1"/>
          <p:nvPr/>
        </p:nvSpPr>
        <p:spPr>
          <a:xfrm>
            <a:off x="549275" y="1548130"/>
            <a:ext cx="4599940" cy="3060065"/>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Read Image</a:t>
            </a:r>
            <a:endParaRPr sz="1400" b="0" i="0" u="none" strike="noStrike" cap="none">
              <a:solidFill>
                <a:srgbClr val="000000"/>
              </a:solidFill>
              <a:latin typeface="Arial"/>
              <a:ea typeface="Arial"/>
              <a:cs typeface="Arial"/>
              <a:sym typeface="Arial"/>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Enter Text message</a:t>
            </a:r>
            <a:endParaRPr sz="1400" b="0" i="0" u="none" strike="noStrike" cap="none">
              <a:solidFill>
                <a:srgbClr val="000000"/>
              </a:solidFill>
              <a:latin typeface="Arial"/>
              <a:ea typeface="Arial"/>
              <a:cs typeface="Arial"/>
              <a:sym typeface="Arial"/>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Encrypt Image (First Key)</a:t>
            </a:r>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Encrypt Text message (Second Key)</a:t>
            </a:r>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Embedding Encrypted Text in Encrypted Image</a:t>
            </a:r>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Decrypt Image </a:t>
            </a:r>
            <a:endParaRPr sz="1400" b="0" i="0" u="none" strike="noStrike" cap="none">
              <a:solidFill>
                <a:srgbClr val="000000"/>
              </a:solidFill>
              <a:latin typeface="Arial"/>
              <a:ea typeface="Arial"/>
              <a:cs typeface="Arial"/>
              <a:sym typeface="Arial"/>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Send stego image </a:t>
            </a:r>
            <a:endParaRPr sz="1400" b="0" i="0" u="none" strike="noStrike" cap="none">
              <a:solidFill>
                <a:schemeClr val="dk1"/>
              </a:solidFill>
              <a:latin typeface="Hanken Grotesk"/>
              <a:ea typeface="Hanken Grotesk"/>
              <a:cs typeface="Hanken Grotesk"/>
              <a:sym typeface="Hanken Grotesk"/>
            </a:endParaRPr>
          </a:p>
        </p:txBody>
      </p:sp>
      <p:sp>
        <p:nvSpPr>
          <p:cNvPr id="482" name="Google Shape;482;p26"/>
          <p:cNvSpPr txBox="1"/>
          <p:nvPr/>
        </p:nvSpPr>
        <p:spPr>
          <a:xfrm>
            <a:off x="720000" y="1149175"/>
            <a:ext cx="4257900" cy="437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chemeClr val="dk1"/>
                </a:solidFill>
                <a:latin typeface="Figtree Black"/>
                <a:ea typeface="Figtree Black"/>
                <a:cs typeface="Figtree Black"/>
                <a:sym typeface="Figtree Black"/>
              </a:rPr>
              <a:t>At Transmitter</a:t>
            </a:r>
            <a:endParaRPr/>
          </a:p>
        </p:txBody>
      </p:sp>
      <p:sp>
        <p:nvSpPr>
          <p:cNvPr id="483" name="Google Shape;483;p26"/>
          <p:cNvSpPr/>
          <p:nvPr/>
        </p:nvSpPr>
        <p:spPr>
          <a:xfrm>
            <a:off x="5116925" y="2896550"/>
            <a:ext cx="516300" cy="516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6"/>
          <p:cNvSpPr/>
          <p:nvPr/>
        </p:nvSpPr>
        <p:spPr>
          <a:xfrm>
            <a:off x="5116925" y="1237963"/>
            <a:ext cx="516300" cy="516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5" name="Google Shape;485;p26"/>
          <p:cNvCxnSpPr>
            <a:stCxn id="484" idx="2"/>
            <a:endCxn id="483" idx="0"/>
          </p:cNvCxnSpPr>
          <p:nvPr/>
        </p:nvCxnSpPr>
        <p:spPr>
          <a:xfrm>
            <a:off x="5375075" y="1754263"/>
            <a:ext cx="0" cy="1142400"/>
          </a:xfrm>
          <a:prstGeom prst="straightConnector1">
            <a:avLst/>
          </a:prstGeom>
          <a:noFill/>
          <a:ln w="19050" cap="flat" cmpd="sng">
            <a:solidFill>
              <a:schemeClr val="dk1"/>
            </a:solidFill>
            <a:prstDash val="solid"/>
            <a:round/>
            <a:headEnd type="none" w="sm" len="sm"/>
            <a:tailEnd type="none" w="sm" len="sm"/>
          </a:ln>
        </p:spPr>
      </p:cxnSp>
      <p:cxnSp>
        <p:nvCxnSpPr>
          <p:cNvPr id="486" name="Google Shape;486;p26"/>
          <p:cNvCxnSpPr>
            <a:stCxn id="483" idx="2"/>
          </p:cNvCxnSpPr>
          <p:nvPr/>
        </p:nvCxnSpPr>
        <p:spPr>
          <a:xfrm>
            <a:off x="5375075" y="3412850"/>
            <a:ext cx="0" cy="1772400"/>
          </a:xfrm>
          <a:prstGeom prst="straightConnector1">
            <a:avLst/>
          </a:prstGeom>
          <a:noFill/>
          <a:ln w="19050" cap="flat" cmpd="sng">
            <a:solidFill>
              <a:schemeClr val="dk1"/>
            </a:solidFill>
            <a:prstDash val="solid"/>
            <a:round/>
            <a:headEnd type="none" w="sm" len="sm"/>
            <a:tailEnd type="none" w="sm" len="sm"/>
          </a:ln>
        </p:spPr>
      </p:cxnSp>
      <p:grpSp>
        <p:nvGrpSpPr>
          <p:cNvPr id="487" name="Google Shape;487;p26"/>
          <p:cNvGrpSpPr/>
          <p:nvPr/>
        </p:nvGrpSpPr>
        <p:grpSpPr>
          <a:xfrm>
            <a:off x="5195138" y="2999375"/>
            <a:ext cx="359850" cy="310650"/>
            <a:chOff x="1727213" y="3674725"/>
            <a:chExt cx="359850" cy="310650"/>
          </a:xfrm>
        </p:grpSpPr>
        <p:sp>
          <p:nvSpPr>
            <p:cNvPr id="488" name="Google Shape;488;p26"/>
            <p:cNvSpPr/>
            <p:nvPr/>
          </p:nvSpPr>
          <p:spPr>
            <a:xfrm>
              <a:off x="2048588" y="3851825"/>
              <a:ext cx="13875" cy="66400"/>
            </a:xfrm>
            <a:custGeom>
              <a:avLst/>
              <a:gdLst/>
              <a:ahLst/>
              <a:cxnLst/>
              <a:rect l="l" t="t" r="r" b="b"/>
              <a:pathLst>
                <a:path w="555" h="2656" extrusionOk="0">
                  <a:moveTo>
                    <a:pt x="1" y="0"/>
                  </a:moveTo>
                  <a:lnTo>
                    <a:pt x="1" y="2656"/>
                  </a:lnTo>
                  <a:lnTo>
                    <a:pt x="554" y="2656"/>
                  </a:lnTo>
                  <a:lnTo>
                    <a:pt x="554" y="0"/>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6"/>
            <p:cNvSpPr/>
            <p:nvPr/>
          </p:nvSpPr>
          <p:spPr>
            <a:xfrm>
              <a:off x="1802038" y="3720600"/>
              <a:ext cx="14900" cy="54350"/>
            </a:xfrm>
            <a:custGeom>
              <a:avLst/>
              <a:gdLst/>
              <a:ahLst/>
              <a:cxnLst/>
              <a:rect l="l" t="t" r="r" b="b"/>
              <a:pathLst>
                <a:path w="596" h="2174" extrusionOk="0">
                  <a:moveTo>
                    <a:pt x="1" y="1"/>
                  </a:moveTo>
                  <a:lnTo>
                    <a:pt x="1" y="2174"/>
                  </a:lnTo>
                  <a:lnTo>
                    <a:pt x="595" y="2174"/>
                  </a:lnTo>
                  <a:lnTo>
                    <a:pt x="595" y="1"/>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6"/>
            <p:cNvSpPr/>
            <p:nvPr/>
          </p:nvSpPr>
          <p:spPr>
            <a:xfrm>
              <a:off x="1884063" y="3910500"/>
              <a:ext cx="203000" cy="52575"/>
            </a:xfrm>
            <a:custGeom>
              <a:avLst/>
              <a:gdLst/>
              <a:ahLst/>
              <a:cxnLst/>
              <a:rect l="l" t="t" r="r" b="b"/>
              <a:pathLst>
                <a:path w="8120" h="2103" extrusionOk="0">
                  <a:moveTo>
                    <a:pt x="308" y="1"/>
                  </a:moveTo>
                  <a:cubicBezTo>
                    <a:pt x="134" y="1"/>
                    <a:pt x="0" y="134"/>
                    <a:pt x="0" y="350"/>
                  </a:cubicBezTo>
                  <a:cubicBezTo>
                    <a:pt x="52" y="473"/>
                    <a:pt x="175" y="606"/>
                    <a:pt x="308" y="606"/>
                  </a:cubicBezTo>
                  <a:lnTo>
                    <a:pt x="7012" y="606"/>
                  </a:lnTo>
                  <a:cubicBezTo>
                    <a:pt x="7310" y="606"/>
                    <a:pt x="7525" y="821"/>
                    <a:pt x="7484" y="1118"/>
                  </a:cubicBezTo>
                  <a:cubicBezTo>
                    <a:pt x="7433" y="1334"/>
                    <a:pt x="7228" y="1539"/>
                    <a:pt x="7012" y="1539"/>
                  </a:cubicBezTo>
                  <a:lnTo>
                    <a:pt x="308" y="1539"/>
                  </a:lnTo>
                  <a:cubicBezTo>
                    <a:pt x="134" y="1539"/>
                    <a:pt x="0" y="1672"/>
                    <a:pt x="0" y="1887"/>
                  </a:cubicBezTo>
                  <a:cubicBezTo>
                    <a:pt x="52" y="2010"/>
                    <a:pt x="175" y="2103"/>
                    <a:pt x="308" y="2103"/>
                  </a:cubicBezTo>
                  <a:lnTo>
                    <a:pt x="7012" y="2103"/>
                  </a:lnTo>
                  <a:cubicBezTo>
                    <a:pt x="7648" y="2103"/>
                    <a:pt x="8120" y="1590"/>
                    <a:pt x="8079" y="944"/>
                  </a:cubicBezTo>
                  <a:cubicBezTo>
                    <a:pt x="7997" y="391"/>
                    <a:pt x="7525" y="1"/>
                    <a:pt x="7012"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6"/>
            <p:cNvSpPr/>
            <p:nvPr/>
          </p:nvSpPr>
          <p:spPr>
            <a:xfrm>
              <a:off x="1727213" y="3674725"/>
              <a:ext cx="358825" cy="288350"/>
            </a:xfrm>
            <a:custGeom>
              <a:avLst/>
              <a:gdLst/>
              <a:ahLst/>
              <a:cxnLst/>
              <a:rect l="l" t="t" r="r" b="b"/>
              <a:pathLst>
                <a:path w="14353" h="11534" extrusionOk="0">
                  <a:moveTo>
                    <a:pt x="10939" y="595"/>
                  </a:moveTo>
                  <a:cubicBezTo>
                    <a:pt x="12220" y="595"/>
                    <a:pt x="13327" y="1661"/>
                    <a:pt x="13286" y="2984"/>
                  </a:cubicBezTo>
                  <a:cubicBezTo>
                    <a:pt x="13286" y="4224"/>
                    <a:pt x="12220" y="5249"/>
                    <a:pt x="10980" y="5249"/>
                  </a:cubicBezTo>
                  <a:lnTo>
                    <a:pt x="2994" y="5249"/>
                  </a:lnTo>
                  <a:cubicBezTo>
                    <a:pt x="2779" y="5249"/>
                    <a:pt x="2563" y="5075"/>
                    <a:pt x="2522" y="4870"/>
                  </a:cubicBezTo>
                  <a:cubicBezTo>
                    <a:pt x="2481" y="4563"/>
                    <a:pt x="2686" y="4306"/>
                    <a:pt x="2994" y="4306"/>
                  </a:cubicBezTo>
                  <a:lnTo>
                    <a:pt x="10939" y="4306"/>
                  </a:lnTo>
                  <a:cubicBezTo>
                    <a:pt x="11708" y="4306"/>
                    <a:pt x="12343" y="3712"/>
                    <a:pt x="12343" y="2943"/>
                  </a:cubicBezTo>
                  <a:cubicBezTo>
                    <a:pt x="12343" y="2174"/>
                    <a:pt x="11749" y="1538"/>
                    <a:pt x="10980" y="1538"/>
                  </a:cubicBezTo>
                  <a:lnTo>
                    <a:pt x="2994" y="1538"/>
                  </a:lnTo>
                  <a:cubicBezTo>
                    <a:pt x="2779" y="1538"/>
                    <a:pt x="2563" y="1364"/>
                    <a:pt x="2522" y="1149"/>
                  </a:cubicBezTo>
                  <a:cubicBezTo>
                    <a:pt x="2481" y="852"/>
                    <a:pt x="2686" y="595"/>
                    <a:pt x="2994" y="595"/>
                  </a:cubicBezTo>
                  <a:close/>
                  <a:moveTo>
                    <a:pt x="2994" y="1"/>
                  </a:moveTo>
                  <a:cubicBezTo>
                    <a:pt x="2430" y="1"/>
                    <a:pt x="1969" y="421"/>
                    <a:pt x="1917" y="975"/>
                  </a:cubicBezTo>
                  <a:cubicBezTo>
                    <a:pt x="1835" y="1579"/>
                    <a:pt x="2348" y="2133"/>
                    <a:pt x="2994" y="2133"/>
                  </a:cubicBezTo>
                  <a:lnTo>
                    <a:pt x="10939" y="2133"/>
                  </a:lnTo>
                  <a:cubicBezTo>
                    <a:pt x="11359" y="2133"/>
                    <a:pt x="11749" y="2471"/>
                    <a:pt x="11749" y="2902"/>
                  </a:cubicBezTo>
                  <a:cubicBezTo>
                    <a:pt x="11790" y="3373"/>
                    <a:pt x="11400" y="3712"/>
                    <a:pt x="10980" y="3712"/>
                  </a:cubicBezTo>
                  <a:lnTo>
                    <a:pt x="2902" y="3712"/>
                  </a:lnTo>
                  <a:cubicBezTo>
                    <a:pt x="2563" y="3712"/>
                    <a:pt x="2225" y="3886"/>
                    <a:pt x="2092" y="4183"/>
                  </a:cubicBezTo>
                  <a:cubicBezTo>
                    <a:pt x="1794" y="4737"/>
                    <a:pt x="1917" y="5290"/>
                    <a:pt x="2307" y="5588"/>
                  </a:cubicBezTo>
                  <a:cubicBezTo>
                    <a:pt x="810" y="6357"/>
                    <a:pt x="0" y="8243"/>
                    <a:pt x="1026" y="10078"/>
                  </a:cubicBezTo>
                  <a:cubicBezTo>
                    <a:pt x="1538" y="10970"/>
                    <a:pt x="2481" y="11534"/>
                    <a:pt x="3455" y="11534"/>
                  </a:cubicBezTo>
                  <a:lnTo>
                    <a:pt x="4398" y="11534"/>
                  </a:lnTo>
                  <a:cubicBezTo>
                    <a:pt x="4532" y="11534"/>
                    <a:pt x="4655" y="11400"/>
                    <a:pt x="4696" y="11277"/>
                  </a:cubicBezTo>
                  <a:cubicBezTo>
                    <a:pt x="4737" y="11103"/>
                    <a:pt x="4573" y="10929"/>
                    <a:pt x="4398" y="10929"/>
                  </a:cubicBezTo>
                  <a:lnTo>
                    <a:pt x="3763" y="10929"/>
                  </a:lnTo>
                  <a:cubicBezTo>
                    <a:pt x="2307" y="10929"/>
                    <a:pt x="1149" y="9781"/>
                    <a:pt x="1149" y="8325"/>
                  </a:cubicBezTo>
                  <a:cubicBezTo>
                    <a:pt x="1200" y="6961"/>
                    <a:pt x="2307" y="5844"/>
                    <a:pt x="3711" y="5844"/>
                  </a:cubicBezTo>
                  <a:lnTo>
                    <a:pt x="13286" y="5844"/>
                  </a:lnTo>
                  <a:cubicBezTo>
                    <a:pt x="13502" y="5844"/>
                    <a:pt x="13707" y="6018"/>
                    <a:pt x="13758" y="6234"/>
                  </a:cubicBezTo>
                  <a:cubicBezTo>
                    <a:pt x="13799" y="6531"/>
                    <a:pt x="13584" y="6787"/>
                    <a:pt x="13286" y="6787"/>
                  </a:cubicBezTo>
                  <a:lnTo>
                    <a:pt x="3763" y="6787"/>
                  </a:lnTo>
                  <a:cubicBezTo>
                    <a:pt x="2943" y="6787"/>
                    <a:pt x="2266" y="7382"/>
                    <a:pt x="2133" y="8151"/>
                  </a:cubicBezTo>
                  <a:cubicBezTo>
                    <a:pt x="2010" y="9135"/>
                    <a:pt x="2779" y="10037"/>
                    <a:pt x="3763" y="10037"/>
                  </a:cubicBezTo>
                  <a:lnTo>
                    <a:pt x="4398" y="10037"/>
                  </a:lnTo>
                  <a:cubicBezTo>
                    <a:pt x="4532" y="10037"/>
                    <a:pt x="4655" y="9904"/>
                    <a:pt x="4696" y="9781"/>
                  </a:cubicBezTo>
                  <a:cubicBezTo>
                    <a:pt x="4737" y="9565"/>
                    <a:pt x="4573" y="9432"/>
                    <a:pt x="4398" y="9432"/>
                  </a:cubicBezTo>
                  <a:lnTo>
                    <a:pt x="3763" y="9432"/>
                  </a:lnTo>
                  <a:cubicBezTo>
                    <a:pt x="3250" y="9432"/>
                    <a:pt x="2820" y="9094"/>
                    <a:pt x="2738" y="8581"/>
                  </a:cubicBezTo>
                  <a:cubicBezTo>
                    <a:pt x="2604" y="7946"/>
                    <a:pt x="3117" y="7382"/>
                    <a:pt x="3763" y="7382"/>
                  </a:cubicBezTo>
                  <a:lnTo>
                    <a:pt x="13286" y="7382"/>
                  </a:lnTo>
                  <a:cubicBezTo>
                    <a:pt x="13881" y="7382"/>
                    <a:pt x="14353" y="6920"/>
                    <a:pt x="14353" y="6316"/>
                  </a:cubicBezTo>
                  <a:cubicBezTo>
                    <a:pt x="14353" y="5721"/>
                    <a:pt x="13881" y="5249"/>
                    <a:pt x="13286" y="5249"/>
                  </a:cubicBezTo>
                  <a:lnTo>
                    <a:pt x="12733" y="5249"/>
                  </a:lnTo>
                  <a:cubicBezTo>
                    <a:pt x="13409" y="4737"/>
                    <a:pt x="13840" y="3927"/>
                    <a:pt x="13881" y="3025"/>
                  </a:cubicBezTo>
                  <a:cubicBezTo>
                    <a:pt x="13922" y="1364"/>
                    <a:pt x="12600" y="1"/>
                    <a:pt x="10939"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6"/>
            <p:cNvSpPr/>
            <p:nvPr/>
          </p:nvSpPr>
          <p:spPr>
            <a:xfrm>
              <a:off x="1829738" y="3888050"/>
              <a:ext cx="69475" cy="97325"/>
            </a:xfrm>
            <a:custGeom>
              <a:avLst/>
              <a:gdLst/>
              <a:ahLst/>
              <a:cxnLst/>
              <a:rect l="l" t="t" r="r" b="b"/>
              <a:pathLst>
                <a:path w="2779" h="3893" extrusionOk="0">
                  <a:moveTo>
                    <a:pt x="311" y="1"/>
                  </a:moveTo>
                  <a:cubicBezTo>
                    <a:pt x="293" y="1"/>
                    <a:pt x="275" y="3"/>
                    <a:pt x="256" y="7"/>
                  </a:cubicBezTo>
                  <a:cubicBezTo>
                    <a:pt x="82" y="48"/>
                    <a:pt x="0" y="181"/>
                    <a:pt x="0" y="304"/>
                  </a:cubicBezTo>
                  <a:lnTo>
                    <a:pt x="0" y="3595"/>
                  </a:lnTo>
                  <a:cubicBezTo>
                    <a:pt x="0" y="3677"/>
                    <a:pt x="41" y="3769"/>
                    <a:pt x="123" y="3810"/>
                  </a:cubicBezTo>
                  <a:cubicBezTo>
                    <a:pt x="174" y="3851"/>
                    <a:pt x="215" y="3892"/>
                    <a:pt x="297" y="3892"/>
                  </a:cubicBezTo>
                  <a:cubicBezTo>
                    <a:pt x="338" y="3892"/>
                    <a:pt x="431" y="3851"/>
                    <a:pt x="472" y="3810"/>
                  </a:cubicBezTo>
                  <a:lnTo>
                    <a:pt x="1363" y="3083"/>
                  </a:lnTo>
                  <a:lnTo>
                    <a:pt x="2307" y="3810"/>
                  </a:lnTo>
                  <a:cubicBezTo>
                    <a:pt x="2348" y="3851"/>
                    <a:pt x="2412" y="3872"/>
                    <a:pt x="2476" y="3872"/>
                  </a:cubicBezTo>
                  <a:cubicBezTo>
                    <a:pt x="2540" y="3872"/>
                    <a:pt x="2604" y="3851"/>
                    <a:pt x="2645" y="3810"/>
                  </a:cubicBezTo>
                  <a:cubicBezTo>
                    <a:pt x="2737" y="3769"/>
                    <a:pt x="2778" y="3677"/>
                    <a:pt x="2778" y="3595"/>
                  </a:cubicBezTo>
                  <a:lnTo>
                    <a:pt x="2778" y="304"/>
                  </a:lnTo>
                  <a:cubicBezTo>
                    <a:pt x="2778" y="148"/>
                    <a:pt x="2639" y="1"/>
                    <a:pt x="2484" y="1"/>
                  </a:cubicBezTo>
                  <a:cubicBezTo>
                    <a:pt x="2466" y="1"/>
                    <a:pt x="2448" y="3"/>
                    <a:pt x="2430" y="7"/>
                  </a:cubicBezTo>
                  <a:cubicBezTo>
                    <a:pt x="2266" y="48"/>
                    <a:pt x="2173" y="181"/>
                    <a:pt x="2173" y="304"/>
                  </a:cubicBezTo>
                  <a:lnTo>
                    <a:pt x="2173" y="2949"/>
                  </a:lnTo>
                  <a:lnTo>
                    <a:pt x="1579" y="2488"/>
                  </a:lnTo>
                  <a:cubicBezTo>
                    <a:pt x="1517" y="2442"/>
                    <a:pt x="1453" y="2419"/>
                    <a:pt x="1389" y="2419"/>
                  </a:cubicBezTo>
                  <a:cubicBezTo>
                    <a:pt x="1325" y="2419"/>
                    <a:pt x="1261" y="2442"/>
                    <a:pt x="1199" y="2488"/>
                  </a:cubicBezTo>
                  <a:lnTo>
                    <a:pt x="595" y="2949"/>
                  </a:lnTo>
                  <a:lnTo>
                    <a:pt x="595" y="304"/>
                  </a:lnTo>
                  <a:cubicBezTo>
                    <a:pt x="595" y="148"/>
                    <a:pt x="463" y="1"/>
                    <a:pt x="311" y="1"/>
                  </a:cubicBez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3" name="Google Shape;493;p26"/>
          <p:cNvGrpSpPr/>
          <p:nvPr/>
        </p:nvGrpSpPr>
        <p:grpSpPr>
          <a:xfrm>
            <a:off x="5203213" y="1323625"/>
            <a:ext cx="343700" cy="345000"/>
            <a:chOff x="1751813" y="2520150"/>
            <a:chExt cx="343700" cy="345000"/>
          </a:xfrm>
        </p:grpSpPr>
        <p:sp>
          <p:nvSpPr>
            <p:cNvPr id="494" name="Google Shape;494;p26"/>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6"/>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6"/>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6"/>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6"/>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6"/>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6"/>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1" name="Google Shape;501;p26"/>
          <p:cNvSpPr txBox="1"/>
          <p:nvPr/>
        </p:nvSpPr>
        <p:spPr>
          <a:xfrm>
            <a:off x="5739130" y="1150620"/>
            <a:ext cx="3126740" cy="39751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chemeClr val="dk1"/>
                </a:solidFill>
                <a:latin typeface="Figtree Black"/>
                <a:ea typeface="Figtree Black"/>
                <a:cs typeface="Figtree Black"/>
                <a:sym typeface="Figtree Black"/>
              </a:rPr>
              <a:t>At Receiver</a:t>
            </a:r>
            <a:endParaRPr/>
          </a:p>
        </p:txBody>
      </p:sp>
      <p:sp>
        <p:nvSpPr>
          <p:cNvPr id="502" name="Google Shape;502;p26"/>
          <p:cNvSpPr txBox="1"/>
          <p:nvPr/>
        </p:nvSpPr>
        <p:spPr>
          <a:xfrm>
            <a:off x="5599430" y="1586865"/>
            <a:ext cx="4599940" cy="302133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Use The First key to Encrypt </a:t>
            </a:r>
            <a:endParaRPr/>
          </a:p>
          <a:p>
            <a:pPr marL="152400" marR="0" lvl="0" indent="0" algn="l" rtl="0">
              <a:lnSpc>
                <a:spcPct val="115000"/>
              </a:lnSpc>
              <a:spcBef>
                <a:spcPts val="1000"/>
              </a:spcBef>
              <a:spcAft>
                <a:spcPts val="0"/>
              </a:spcAft>
              <a:buClr>
                <a:schemeClr val="dk1"/>
              </a:buClr>
              <a:buSzPts val="1200"/>
              <a:buFont typeface="Hanken Grotesk"/>
              <a:buNone/>
            </a:pPr>
            <a:r>
              <a:rPr lang="en-US" sz="1400" b="0" i="0" u="none" strike="noStrike" cap="none">
                <a:solidFill>
                  <a:srgbClr val="000000"/>
                </a:solidFill>
                <a:latin typeface="Arial"/>
                <a:ea typeface="Arial"/>
                <a:cs typeface="Arial"/>
                <a:sym typeface="Arial"/>
              </a:rPr>
              <a:t>Stego image</a:t>
            </a:r>
            <a:endParaRPr sz="1400" b="0" i="0" u="none" strike="noStrike" cap="none">
              <a:solidFill>
                <a:srgbClr val="000000"/>
              </a:solidFill>
              <a:latin typeface="Arial"/>
              <a:ea typeface="Arial"/>
              <a:cs typeface="Arial"/>
              <a:sym typeface="Arial"/>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Extract Encrypted Text message </a:t>
            </a:r>
            <a:endParaRPr/>
          </a:p>
          <a:p>
            <a:pPr marL="152400" marR="0" lvl="0" indent="0" algn="l" rtl="0">
              <a:lnSpc>
                <a:spcPct val="115000"/>
              </a:lnSpc>
              <a:spcBef>
                <a:spcPts val="1000"/>
              </a:spcBef>
              <a:spcAft>
                <a:spcPts val="0"/>
              </a:spcAft>
              <a:buClr>
                <a:schemeClr val="dk1"/>
              </a:buClr>
              <a:buSzPts val="1200"/>
              <a:buFont typeface="Hanken Grotesk"/>
              <a:buNone/>
            </a:pPr>
            <a:r>
              <a:rPr lang="en-US" sz="1400" b="0" i="0" u="none" strike="noStrike" cap="none">
                <a:solidFill>
                  <a:srgbClr val="000000"/>
                </a:solidFill>
                <a:latin typeface="Arial"/>
                <a:ea typeface="Arial"/>
                <a:cs typeface="Arial"/>
                <a:sym typeface="Arial"/>
              </a:rPr>
              <a:t>from Encrypted Image</a:t>
            </a:r>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Use The Second key to Decrypt </a:t>
            </a:r>
            <a:endParaRPr/>
          </a:p>
          <a:p>
            <a:pPr marL="152400" marR="0" lvl="0" indent="0" algn="l" rtl="0">
              <a:lnSpc>
                <a:spcPct val="115000"/>
              </a:lnSpc>
              <a:spcBef>
                <a:spcPts val="1000"/>
              </a:spcBef>
              <a:spcAft>
                <a:spcPts val="0"/>
              </a:spcAft>
              <a:buClr>
                <a:schemeClr val="dk1"/>
              </a:buClr>
              <a:buSzPts val="1200"/>
              <a:buFont typeface="Hanken Grotesk"/>
              <a:buNone/>
            </a:pPr>
            <a:r>
              <a:rPr lang="en-US" sz="1400" b="0" i="0" u="none" strike="noStrike" cap="none">
                <a:solidFill>
                  <a:srgbClr val="000000"/>
                </a:solidFill>
                <a:latin typeface="Arial"/>
                <a:ea typeface="Arial"/>
                <a:cs typeface="Arial"/>
                <a:sym typeface="Arial"/>
              </a:rPr>
              <a:t>Text message</a:t>
            </a:r>
            <a:endParaRPr sz="1400" b="0" i="0" u="none" strike="noStrike" cap="none">
              <a:solidFill>
                <a:srgbClr val="000000"/>
              </a:solidFill>
              <a:latin typeface="Arial"/>
              <a:ea typeface="Arial"/>
              <a:cs typeface="Arial"/>
              <a:sym typeface="Arial"/>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Get Text message</a:t>
            </a:r>
            <a:endParaRPr sz="1400" b="0" i="0" u="none" strike="noStrike" cap="none">
              <a:solidFill>
                <a:srgbClr val="000000"/>
              </a:solidFill>
              <a:latin typeface="Arial"/>
              <a:ea typeface="Arial"/>
              <a:cs typeface="Arial"/>
              <a:sym typeface="Arial"/>
            </a:endParaRPr>
          </a:p>
          <a:p>
            <a:pPr marL="457200" marR="0" lvl="0" indent="-228600" algn="l" rtl="0">
              <a:lnSpc>
                <a:spcPct val="115000"/>
              </a:lnSpc>
              <a:spcBef>
                <a:spcPts val="1000"/>
              </a:spcBef>
              <a:spcAft>
                <a:spcPts val="0"/>
              </a:spcAft>
              <a:buClr>
                <a:schemeClr val="dk1"/>
              </a:buClr>
              <a:buSzPts val="1200"/>
              <a:buFont typeface="Hanken Grotesk"/>
              <a:buNone/>
            </a:pPr>
            <a:endParaRPr sz="1400" b="0" i="0" u="none" strike="noStrike" cap="none">
              <a:solidFill>
                <a:schemeClr val="dk1"/>
              </a:solidFill>
              <a:latin typeface="Hanken Grotesk"/>
              <a:ea typeface="Hanken Grotesk"/>
              <a:cs typeface="Hanken Grotesk"/>
              <a:sym typeface="Hanken Grotes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02">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2">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02">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0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Image Encryption</a:t>
            </a:r>
            <a:endParaRPr/>
          </a:p>
        </p:txBody>
      </p:sp>
      <p:sp>
        <p:nvSpPr>
          <p:cNvPr id="508" name="Google Shape;508;p27"/>
          <p:cNvSpPr txBox="1">
            <a:spLocks noGrp="1"/>
          </p:cNvSpPr>
          <p:nvPr>
            <p:ph type="body" idx="1"/>
          </p:nvPr>
        </p:nvSpPr>
        <p:spPr>
          <a:xfrm>
            <a:off x="720000" y="1215750"/>
            <a:ext cx="7704000" cy="3233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Hanken Grotesk"/>
              <a:buChar char="●"/>
            </a:pPr>
            <a:r>
              <a:rPr lang="en-US"/>
              <a:t>The cover image is encrypted using the logical XOR operation Called Stream Ciphere</a:t>
            </a:r>
            <a:endParaRPr/>
          </a:p>
          <a:p>
            <a:pPr marL="457200" lvl="0" indent="-228600" algn="l" rtl="0">
              <a:lnSpc>
                <a:spcPct val="115000"/>
              </a:lnSpc>
              <a:spcBef>
                <a:spcPts val="0"/>
              </a:spcBef>
              <a:spcAft>
                <a:spcPts val="0"/>
              </a:spcAft>
              <a:buSzPts val="1400"/>
              <a:buFont typeface="Hanken Grotesk"/>
              <a:buNone/>
            </a:pPr>
            <a:endParaRPr/>
          </a:p>
        </p:txBody>
      </p:sp>
      <p:pic>
        <p:nvPicPr>
          <p:cNvPr id="509" name="Google Shape;509;p27"/>
          <p:cNvPicPr preferRelativeResize="0"/>
          <p:nvPr/>
        </p:nvPicPr>
        <p:blipFill rotWithShape="1">
          <a:blip r:embed="rId3">
            <a:alphaModFix/>
          </a:blip>
          <a:srcRect l="11" t="37437" r="-10" b="-16"/>
          <a:stretch/>
        </p:blipFill>
        <p:spPr>
          <a:xfrm>
            <a:off x="877888" y="1781677"/>
            <a:ext cx="2924175" cy="1580146"/>
          </a:xfrm>
          <a:prstGeom prst="rect">
            <a:avLst/>
          </a:prstGeom>
          <a:noFill/>
          <a:ln>
            <a:noFill/>
          </a:ln>
        </p:spPr>
      </p:pic>
      <p:pic>
        <p:nvPicPr>
          <p:cNvPr id="510" name="Google Shape;510;p27"/>
          <p:cNvPicPr preferRelativeResize="0"/>
          <p:nvPr/>
        </p:nvPicPr>
        <p:blipFill rotWithShape="1">
          <a:blip r:embed="rId4">
            <a:alphaModFix/>
          </a:blip>
          <a:srcRect/>
          <a:stretch/>
        </p:blipFill>
        <p:spPr>
          <a:xfrm>
            <a:off x="3802063" y="1718628"/>
            <a:ext cx="4694555" cy="19983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Text message Encryption</a:t>
            </a:r>
            <a:endParaRPr/>
          </a:p>
        </p:txBody>
      </p:sp>
      <p:sp>
        <p:nvSpPr>
          <p:cNvPr id="516" name="Google Shape;516;p28"/>
          <p:cNvSpPr txBox="1">
            <a:spLocks noGrp="1"/>
          </p:cNvSpPr>
          <p:nvPr>
            <p:ph type="body" idx="1"/>
          </p:nvPr>
        </p:nvSpPr>
        <p:spPr>
          <a:xfrm>
            <a:off x="720090" y="1216025"/>
            <a:ext cx="7703820" cy="3429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Hanken Grotesk"/>
              <a:buChar char="●"/>
            </a:pPr>
            <a:r>
              <a:rPr lang="en-US" dirty="0"/>
              <a:t>Text message is encrypted using </a:t>
            </a:r>
            <a:r>
              <a:rPr lang="en-US" dirty="0">
                <a:solidFill>
                  <a:schemeClr val="dk1"/>
                </a:solidFill>
              </a:rPr>
              <a:t>Vigenère cipher</a:t>
            </a:r>
            <a:endParaRPr dirty="0"/>
          </a:p>
          <a:p>
            <a:pPr marL="457200" lvl="0" indent="-317500" algn="l" rtl="0">
              <a:lnSpc>
                <a:spcPct val="115000"/>
              </a:lnSpc>
              <a:spcBef>
                <a:spcPts val="0"/>
              </a:spcBef>
              <a:spcAft>
                <a:spcPts val="0"/>
              </a:spcAft>
              <a:buSzPts val="1400"/>
              <a:buFont typeface="Hanken Grotesk"/>
              <a:buChar char="●"/>
            </a:pPr>
            <a:r>
              <a:rPr lang="en-US" dirty="0"/>
              <a:t>The </a:t>
            </a:r>
            <a:r>
              <a:rPr lang="en-US" dirty="0" err="1"/>
              <a:t>Vigenere</a:t>
            </a:r>
            <a:r>
              <a:rPr lang="en-US" dirty="0"/>
              <a:t> cipher is a polyalphabetic substitution cipher in which each letter of the alphabet is replaced with a different letter according to a table of ASCII.</a:t>
            </a:r>
            <a:endParaRPr dirty="0"/>
          </a:p>
          <a:p>
            <a:pPr marL="457200" lvl="0" indent="-317500" algn="l" rtl="0">
              <a:lnSpc>
                <a:spcPct val="115000"/>
              </a:lnSpc>
              <a:spcBef>
                <a:spcPts val="0"/>
              </a:spcBef>
              <a:spcAft>
                <a:spcPts val="0"/>
              </a:spcAft>
              <a:buSzPts val="1400"/>
              <a:buFont typeface="Hanken Grotesk"/>
              <a:buChar char="●"/>
            </a:pPr>
            <a:r>
              <a:rPr lang="en-US" dirty="0"/>
              <a:t>Example for table of ASCII</a:t>
            </a:r>
            <a:endParaRPr dirty="0"/>
          </a:p>
          <a:p>
            <a:pPr marL="457200" lvl="0" indent="-228600" algn="l" rtl="0">
              <a:lnSpc>
                <a:spcPct val="115000"/>
              </a:lnSpc>
              <a:spcBef>
                <a:spcPts val="0"/>
              </a:spcBef>
              <a:spcAft>
                <a:spcPts val="0"/>
              </a:spcAft>
              <a:buSzPts val="1400"/>
              <a:buFont typeface="Hanken Grotesk"/>
              <a:buNone/>
            </a:pPr>
            <a:endParaRPr dirty="0"/>
          </a:p>
          <a:p>
            <a:pPr marL="139700" lvl="0" indent="0" algn="l" rtl="0">
              <a:lnSpc>
                <a:spcPct val="115000"/>
              </a:lnSpc>
              <a:spcBef>
                <a:spcPts val="0"/>
              </a:spcBef>
              <a:spcAft>
                <a:spcPts val="0"/>
              </a:spcAft>
              <a:buSzPts val="1400"/>
              <a:buFont typeface="Hanken Grotesk"/>
              <a:buNone/>
            </a:pPr>
            <a:endParaRPr dirty="0">
              <a:solidFill>
                <a:schemeClr val="dk1"/>
              </a:solidFill>
            </a:endParaRPr>
          </a:p>
          <a:p>
            <a:pPr marL="457200" lvl="0" indent="-228600" algn="l" rtl="0">
              <a:lnSpc>
                <a:spcPct val="115000"/>
              </a:lnSpc>
              <a:spcBef>
                <a:spcPts val="0"/>
              </a:spcBef>
              <a:spcAft>
                <a:spcPts val="0"/>
              </a:spcAft>
              <a:buSzPts val="1400"/>
              <a:buFont typeface="Hanken Grotesk"/>
              <a:buNone/>
            </a:pPr>
            <a:endParaRPr dirty="0"/>
          </a:p>
          <a:p>
            <a:pPr marL="457200" lvl="0" indent="-228600" algn="l" rtl="0">
              <a:lnSpc>
                <a:spcPct val="115000"/>
              </a:lnSpc>
              <a:spcBef>
                <a:spcPts val="0"/>
              </a:spcBef>
              <a:spcAft>
                <a:spcPts val="0"/>
              </a:spcAft>
              <a:buSzPts val="1400"/>
              <a:buFont typeface="Hanken Grotesk"/>
              <a:buNone/>
            </a:pPr>
            <a:endParaRPr dirty="0"/>
          </a:p>
        </p:txBody>
      </p:sp>
      <p:graphicFrame>
        <p:nvGraphicFramePr>
          <p:cNvPr id="517" name="Google Shape;517;p28"/>
          <p:cNvGraphicFramePr/>
          <p:nvPr/>
        </p:nvGraphicFramePr>
        <p:xfrm>
          <a:off x="993140" y="2328545"/>
          <a:ext cx="6395800" cy="2316460"/>
        </p:xfrm>
        <a:graphic>
          <a:graphicData uri="http://schemas.openxmlformats.org/drawingml/2006/table">
            <a:tbl>
              <a:tblPr firstRow="1" bandRow="1">
                <a:noFill/>
                <a:tableStyleId>{25A4BADE-1850-44A2-A1E2-EC7A571817A7}</a:tableStyleId>
              </a:tblPr>
              <a:tblGrid>
                <a:gridCol w="799475">
                  <a:extLst>
                    <a:ext uri="{9D8B030D-6E8A-4147-A177-3AD203B41FA5}">
                      <a16:colId xmlns:a16="http://schemas.microsoft.com/office/drawing/2014/main" val="20000"/>
                    </a:ext>
                  </a:extLst>
                </a:gridCol>
                <a:gridCol w="799475">
                  <a:extLst>
                    <a:ext uri="{9D8B030D-6E8A-4147-A177-3AD203B41FA5}">
                      <a16:colId xmlns:a16="http://schemas.microsoft.com/office/drawing/2014/main" val="20001"/>
                    </a:ext>
                  </a:extLst>
                </a:gridCol>
                <a:gridCol w="799475">
                  <a:extLst>
                    <a:ext uri="{9D8B030D-6E8A-4147-A177-3AD203B41FA5}">
                      <a16:colId xmlns:a16="http://schemas.microsoft.com/office/drawing/2014/main" val="20002"/>
                    </a:ext>
                  </a:extLst>
                </a:gridCol>
                <a:gridCol w="799475">
                  <a:extLst>
                    <a:ext uri="{9D8B030D-6E8A-4147-A177-3AD203B41FA5}">
                      <a16:colId xmlns:a16="http://schemas.microsoft.com/office/drawing/2014/main" val="20003"/>
                    </a:ext>
                  </a:extLst>
                </a:gridCol>
                <a:gridCol w="799475">
                  <a:extLst>
                    <a:ext uri="{9D8B030D-6E8A-4147-A177-3AD203B41FA5}">
                      <a16:colId xmlns:a16="http://schemas.microsoft.com/office/drawing/2014/main" val="20004"/>
                    </a:ext>
                  </a:extLst>
                </a:gridCol>
                <a:gridCol w="799475">
                  <a:extLst>
                    <a:ext uri="{9D8B030D-6E8A-4147-A177-3AD203B41FA5}">
                      <a16:colId xmlns:a16="http://schemas.microsoft.com/office/drawing/2014/main" val="20005"/>
                    </a:ext>
                  </a:extLst>
                </a:gridCol>
                <a:gridCol w="799475">
                  <a:extLst>
                    <a:ext uri="{9D8B030D-6E8A-4147-A177-3AD203B41FA5}">
                      <a16:colId xmlns:a16="http://schemas.microsoft.com/office/drawing/2014/main" val="20006"/>
                    </a:ext>
                  </a:extLst>
                </a:gridCol>
                <a:gridCol w="799475">
                  <a:extLst>
                    <a:ext uri="{9D8B030D-6E8A-4147-A177-3AD203B41FA5}">
                      <a16:colId xmlns:a16="http://schemas.microsoft.com/office/drawing/2014/main" val="20007"/>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A</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0</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H</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7</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O</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14</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V</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21</a:t>
                      </a:r>
                      <a:endParaRPr/>
                    </a:p>
                  </a:txBody>
                  <a:tcPr marL="91450" marR="91450" marT="45725" marB="45725">
                    <a:solidFill>
                      <a:schemeClr val="dk2"/>
                    </a:solidFill>
                  </a:tcPr>
                </a:tc>
                <a:extLst>
                  <a:ext uri="{0D108BD9-81ED-4DB2-BD59-A6C34878D82A}">
                    <a16:rowId xmlns:a16="http://schemas.microsoft.com/office/drawing/2014/main" val="10000"/>
                  </a:ext>
                </a:extLst>
              </a:tr>
              <a:tr h="33527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B</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1</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I</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8</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P</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15</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W</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22</a:t>
                      </a:r>
                      <a:endParaRPr/>
                    </a:p>
                  </a:txBody>
                  <a:tcPr marL="91450" marR="91450" marT="45725" marB="45725">
                    <a:solidFill>
                      <a:schemeClr val="dk2"/>
                    </a:solidFill>
                  </a:tcPr>
                </a:tc>
                <a:extLst>
                  <a:ext uri="{0D108BD9-81ED-4DB2-BD59-A6C34878D82A}">
                    <a16:rowId xmlns:a16="http://schemas.microsoft.com/office/drawing/2014/main" val="10001"/>
                  </a:ext>
                </a:extLst>
              </a:tr>
              <a:tr h="33527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C</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2</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J</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9</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Q</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16</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X</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23</a:t>
                      </a:r>
                      <a:endParaRPr/>
                    </a:p>
                  </a:txBody>
                  <a:tcPr marL="91450" marR="91450" marT="45725" marB="45725">
                    <a:solidFill>
                      <a:schemeClr val="dk2"/>
                    </a:solidFill>
                  </a:tcPr>
                </a:tc>
                <a:extLst>
                  <a:ext uri="{0D108BD9-81ED-4DB2-BD59-A6C34878D82A}">
                    <a16:rowId xmlns:a16="http://schemas.microsoft.com/office/drawing/2014/main" val="10002"/>
                  </a:ext>
                </a:extLst>
              </a:tr>
              <a:tr h="33527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D</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3</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K</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10</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R</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17</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Y</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24</a:t>
                      </a:r>
                      <a:endParaRPr/>
                    </a:p>
                  </a:txBody>
                  <a:tcPr marL="91450" marR="91450" marT="45725" marB="45725">
                    <a:solidFill>
                      <a:schemeClr val="dk2"/>
                    </a:solidFill>
                  </a:tcPr>
                </a:tc>
                <a:extLst>
                  <a:ext uri="{0D108BD9-81ED-4DB2-BD59-A6C34878D82A}">
                    <a16:rowId xmlns:a16="http://schemas.microsoft.com/office/drawing/2014/main" val="10003"/>
                  </a:ext>
                </a:extLst>
              </a:tr>
              <a:tr h="33527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E</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4</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L</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11</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S</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18</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Z</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25</a:t>
                      </a:r>
                      <a:endParaRPr/>
                    </a:p>
                  </a:txBody>
                  <a:tcPr marL="91450" marR="91450" marT="45725" marB="45725">
                    <a:solidFill>
                      <a:schemeClr val="dk2"/>
                    </a:solidFill>
                  </a:tcPr>
                </a:tc>
                <a:extLst>
                  <a:ext uri="{0D108BD9-81ED-4DB2-BD59-A6C34878D82A}">
                    <a16:rowId xmlns:a16="http://schemas.microsoft.com/office/drawing/2014/main" val="10004"/>
                  </a:ext>
                </a:extLst>
              </a:tr>
              <a:tr h="33527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F</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5</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M</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12</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T</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19</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chemeClr val="lt1"/>
                        </a:solidFill>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chemeClr val="dk1"/>
                        </a:solidFill>
                      </a:endParaRPr>
                    </a:p>
                  </a:txBody>
                  <a:tcPr marL="91450" marR="91450" marT="45725" marB="45725">
                    <a:solidFill>
                      <a:schemeClr val="dk2"/>
                    </a:solidFill>
                  </a:tcPr>
                </a:tc>
                <a:extLst>
                  <a:ext uri="{0D108BD9-81ED-4DB2-BD59-A6C34878D82A}">
                    <a16:rowId xmlns:a16="http://schemas.microsoft.com/office/drawing/2014/main" val="10005"/>
                  </a:ext>
                </a:extLst>
              </a:tr>
              <a:tr h="33527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G</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6</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N</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13</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U</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20</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chemeClr val="lt1"/>
                        </a:solidFill>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chemeClr val="dk1"/>
                        </a:solidFill>
                      </a:endParaRPr>
                    </a:p>
                  </a:txBody>
                  <a:tcPr marL="91450" marR="91450" marT="45725" marB="45725">
                    <a:solidFill>
                      <a:schemeClr val="dk2"/>
                    </a:solidFill>
                  </a:tcPr>
                </a:tc>
                <a:extLst>
                  <a:ext uri="{0D108BD9-81ED-4DB2-BD59-A6C34878D82A}">
                    <a16:rowId xmlns:a16="http://schemas.microsoft.com/office/drawing/2014/main" val="10006"/>
                  </a:ext>
                </a:extLst>
              </a:tr>
            </a:tbl>
          </a:graphicData>
        </a:graphic>
      </p:graphicFrame>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2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Example for </a:t>
            </a:r>
            <a:r>
              <a:rPr lang="en-US">
                <a:solidFill>
                  <a:schemeClr val="dk1"/>
                </a:solidFill>
              </a:rPr>
              <a:t>Vigenère cipher</a:t>
            </a:r>
            <a:endParaRPr/>
          </a:p>
        </p:txBody>
      </p:sp>
      <p:graphicFrame>
        <p:nvGraphicFramePr>
          <p:cNvPr id="523" name="Google Shape;523;p29"/>
          <p:cNvGraphicFramePr/>
          <p:nvPr/>
        </p:nvGraphicFramePr>
        <p:xfrm>
          <a:off x="720090" y="1312545"/>
          <a:ext cx="4898425" cy="2425730"/>
        </p:xfrm>
        <a:graphic>
          <a:graphicData uri="http://schemas.openxmlformats.org/drawingml/2006/table">
            <a:tbl>
              <a:tblPr firstRow="1" bandRow="1">
                <a:noFill/>
                <a:tableStyleId>{25A4BADE-1850-44A2-A1E2-EC7A571817A7}</a:tableStyleId>
              </a:tblPr>
              <a:tblGrid>
                <a:gridCol w="699775">
                  <a:extLst>
                    <a:ext uri="{9D8B030D-6E8A-4147-A177-3AD203B41FA5}">
                      <a16:colId xmlns:a16="http://schemas.microsoft.com/office/drawing/2014/main" val="20000"/>
                    </a:ext>
                  </a:extLst>
                </a:gridCol>
                <a:gridCol w="699775">
                  <a:extLst>
                    <a:ext uri="{9D8B030D-6E8A-4147-A177-3AD203B41FA5}">
                      <a16:colId xmlns:a16="http://schemas.microsoft.com/office/drawing/2014/main" val="20001"/>
                    </a:ext>
                  </a:extLst>
                </a:gridCol>
                <a:gridCol w="699775">
                  <a:extLst>
                    <a:ext uri="{9D8B030D-6E8A-4147-A177-3AD203B41FA5}">
                      <a16:colId xmlns:a16="http://schemas.microsoft.com/office/drawing/2014/main" val="20002"/>
                    </a:ext>
                  </a:extLst>
                </a:gridCol>
                <a:gridCol w="699775">
                  <a:extLst>
                    <a:ext uri="{9D8B030D-6E8A-4147-A177-3AD203B41FA5}">
                      <a16:colId xmlns:a16="http://schemas.microsoft.com/office/drawing/2014/main" val="20003"/>
                    </a:ext>
                  </a:extLst>
                </a:gridCol>
                <a:gridCol w="699775">
                  <a:extLst>
                    <a:ext uri="{9D8B030D-6E8A-4147-A177-3AD203B41FA5}">
                      <a16:colId xmlns:a16="http://schemas.microsoft.com/office/drawing/2014/main" val="20004"/>
                    </a:ext>
                  </a:extLst>
                </a:gridCol>
                <a:gridCol w="699775">
                  <a:extLst>
                    <a:ext uri="{9D8B030D-6E8A-4147-A177-3AD203B41FA5}">
                      <a16:colId xmlns:a16="http://schemas.microsoft.com/office/drawing/2014/main" val="20005"/>
                    </a:ext>
                  </a:extLst>
                </a:gridCol>
                <a:gridCol w="699775">
                  <a:extLst>
                    <a:ext uri="{9D8B030D-6E8A-4147-A177-3AD203B41FA5}">
                      <a16:colId xmlns:a16="http://schemas.microsoft.com/office/drawing/2014/main" val="20006"/>
                    </a:ext>
                  </a:extLst>
                </a:gridCol>
              </a:tblGrid>
              <a:tr h="3391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W</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E</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L</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C</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O</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M</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E</a:t>
                      </a:r>
                      <a:endParaRPr/>
                    </a:p>
                  </a:txBody>
                  <a:tcPr marL="91450" marR="91450" marT="45725" marB="45725"/>
                </a:tc>
                <a:extLst>
                  <a:ext uri="{0D108BD9-81ED-4DB2-BD59-A6C34878D82A}">
                    <a16:rowId xmlns:a16="http://schemas.microsoft.com/office/drawing/2014/main" val="10000"/>
                  </a:ext>
                </a:extLst>
              </a:tr>
              <a:tr h="3384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22</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4</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11</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2</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14</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4</a:t>
                      </a:r>
                      <a:endParaRPr/>
                    </a:p>
                  </a:txBody>
                  <a:tcPr marL="91450" marR="91450" marT="45725" marB="45725"/>
                </a:tc>
                <a:extLst>
                  <a:ext uri="{0D108BD9-81ED-4DB2-BD59-A6C34878D82A}">
                    <a16:rowId xmlns:a16="http://schemas.microsoft.com/office/drawing/2014/main" val="10001"/>
                  </a:ext>
                </a:extLst>
              </a:tr>
              <a:tr h="3391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K</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E</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Y</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K</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E</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Y</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K</a:t>
                      </a:r>
                      <a:endParaRPr/>
                    </a:p>
                  </a:txBody>
                  <a:tcPr marL="91450" marR="91450" marT="45725" marB="45725">
                    <a:solidFill>
                      <a:schemeClr val="accent1"/>
                    </a:solidFill>
                  </a:tcPr>
                </a:tc>
                <a:extLst>
                  <a:ext uri="{0D108BD9-81ED-4DB2-BD59-A6C34878D82A}">
                    <a16:rowId xmlns:a16="http://schemas.microsoft.com/office/drawing/2014/main" val="10002"/>
                  </a:ext>
                </a:extLst>
              </a:tr>
              <a:tr h="3384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10</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4</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24</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10</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4</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24</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10</a:t>
                      </a:r>
                      <a:endParaRPr/>
                    </a:p>
                  </a:txBody>
                  <a:tcPr marL="91450" marR="91450" marT="45725" marB="45725"/>
                </a:tc>
                <a:extLst>
                  <a:ext uri="{0D108BD9-81ED-4DB2-BD59-A6C34878D82A}">
                    <a16:rowId xmlns:a16="http://schemas.microsoft.com/office/drawing/2014/main" val="10003"/>
                  </a:ext>
                </a:extLst>
              </a:tr>
              <a:tr h="73152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22+10-26=6</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4+4=8</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11+24-26=9</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10+2=12</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14+4=18</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12+24-26=10</a:t>
                      </a:r>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4+10=14</a:t>
                      </a:r>
                      <a:endParaRPr/>
                    </a:p>
                  </a:txBody>
                  <a:tcPr marL="91450" marR="91450" marT="45725" marB="45725">
                    <a:solidFill>
                      <a:schemeClr val="dk2"/>
                    </a:solidFill>
                  </a:tcPr>
                </a:tc>
                <a:extLst>
                  <a:ext uri="{0D108BD9-81ED-4DB2-BD59-A6C34878D82A}">
                    <a16:rowId xmlns:a16="http://schemas.microsoft.com/office/drawing/2014/main" val="10004"/>
                  </a:ext>
                </a:extLst>
              </a:tr>
              <a:tr h="3391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G</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I</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J</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M</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S</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K</a:t>
                      </a:r>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rPr>
                        <a:t>O</a:t>
                      </a:r>
                      <a:endParaRPr/>
                    </a:p>
                  </a:txBody>
                  <a:tcPr marL="91450" marR="91450" marT="45725" marB="45725">
                    <a:solidFill>
                      <a:schemeClr val="accent1"/>
                    </a:solidFill>
                  </a:tcPr>
                </a:tc>
                <a:extLst>
                  <a:ext uri="{0D108BD9-81ED-4DB2-BD59-A6C34878D82A}">
                    <a16:rowId xmlns:a16="http://schemas.microsoft.com/office/drawing/2014/main" val="10005"/>
                  </a:ext>
                </a:extLst>
              </a:tr>
            </a:tbl>
          </a:graphicData>
        </a:graphic>
      </p:graphicFrame>
      <p:pic>
        <p:nvPicPr>
          <p:cNvPr id="524" name="Google Shape;524;p29"/>
          <p:cNvPicPr preferRelativeResize="0"/>
          <p:nvPr/>
        </p:nvPicPr>
        <p:blipFill rotWithShape="1">
          <a:blip r:embed="rId3">
            <a:alphaModFix/>
          </a:blip>
          <a:srcRect/>
          <a:stretch/>
        </p:blipFill>
        <p:spPr>
          <a:xfrm>
            <a:off x="6038850" y="2794000"/>
            <a:ext cx="1936115" cy="944245"/>
          </a:xfrm>
          <a:prstGeom prst="rect">
            <a:avLst/>
          </a:prstGeom>
          <a:noFill/>
          <a:ln>
            <a:noFill/>
          </a:ln>
        </p:spPr>
      </p:pic>
      <p:pic>
        <p:nvPicPr>
          <p:cNvPr id="525" name="Google Shape;525;p29"/>
          <p:cNvPicPr preferRelativeResize="0"/>
          <p:nvPr/>
        </p:nvPicPr>
        <p:blipFill rotWithShape="1">
          <a:blip r:embed="rId4">
            <a:alphaModFix/>
          </a:blip>
          <a:srcRect/>
          <a:stretch/>
        </p:blipFill>
        <p:spPr>
          <a:xfrm>
            <a:off x="5814695" y="1316990"/>
            <a:ext cx="2919095" cy="1185545"/>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
          <p:cNvSpPr txBox="1">
            <a:spLocks noGrp="1"/>
          </p:cNvSpPr>
          <p:nvPr>
            <p:ph type="title"/>
          </p:nvPr>
        </p:nvSpPr>
        <p:spPr>
          <a:xfrm flipH="1">
            <a:off x="1002450" y="1347893"/>
            <a:ext cx="4714241" cy="508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Why encryption ?</a:t>
            </a:r>
            <a:endParaRPr sz="2800"/>
          </a:p>
        </p:txBody>
      </p:sp>
      <p:sp>
        <p:nvSpPr>
          <p:cNvPr id="308" name="Google Shape;308;p3"/>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01</a:t>
            </a:r>
            <a:endParaRPr/>
          </a:p>
        </p:txBody>
      </p:sp>
      <p:sp>
        <p:nvSpPr>
          <p:cNvPr id="309" name="Google Shape;309;p3"/>
          <p:cNvSpPr txBox="1"/>
          <p:nvPr/>
        </p:nvSpPr>
        <p:spPr>
          <a:xfrm>
            <a:off x="1002450" y="2039742"/>
            <a:ext cx="6759790"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Encryption is the vital technology to protect information and ensures the security of the communication in today’s digital landscape.</a:t>
            </a:r>
            <a:endParaRPr/>
          </a:p>
          <a:p>
            <a:pPr marL="0" marR="0" lvl="0" indent="0" algn="l" rtl="0">
              <a:lnSpc>
                <a:spcPct val="100000"/>
              </a:lnSpc>
              <a:spcBef>
                <a:spcPts val="0"/>
              </a:spcBef>
              <a:spcAft>
                <a:spcPts val="0"/>
              </a:spcAft>
              <a:buNone/>
            </a:pPr>
            <a:endParaRPr sz="1400" b="0" i="0" u="none" strike="noStrike" cap="none">
              <a:solidFill>
                <a:srgbClr val="000000"/>
              </a:solidFill>
              <a:latin typeface="Figtree Black"/>
              <a:ea typeface="Figtree Black"/>
              <a:cs typeface="Figtree Black"/>
              <a:sym typeface="Figtree Black"/>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Encryption is the process of converting plain text into cipher text using an algorithm and an encryption key.</a:t>
            </a:r>
            <a:endParaRPr/>
          </a:p>
          <a:p>
            <a:pPr marL="0" marR="0" lvl="0" indent="0" algn="l" rtl="0">
              <a:lnSpc>
                <a:spcPct val="100000"/>
              </a:lnSpc>
              <a:spcBef>
                <a:spcPts val="0"/>
              </a:spcBef>
              <a:spcAft>
                <a:spcPts val="0"/>
              </a:spcAft>
              <a:buNone/>
            </a:pPr>
            <a:endParaRPr sz="1400" b="0" i="0" u="none" strike="noStrike" cap="none">
              <a:solidFill>
                <a:srgbClr val="000000"/>
              </a:solidFill>
              <a:latin typeface="Figtree Black"/>
              <a:ea typeface="Figtree Black"/>
              <a:cs typeface="Figtree Black"/>
              <a:sym typeface="Figtree Black"/>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 The cipher text is not intelligible without the corresponding decryption key.</a:t>
            </a:r>
            <a:endParaRPr/>
          </a:p>
          <a:p>
            <a:pPr marL="0" marR="0" lvl="0" indent="0" algn="l" rtl="0">
              <a:lnSpc>
                <a:spcPct val="100000"/>
              </a:lnSpc>
              <a:spcBef>
                <a:spcPts val="0"/>
              </a:spcBef>
              <a:spcAft>
                <a:spcPts val="0"/>
              </a:spcAft>
              <a:buNone/>
            </a:pPr>
            <a:endParaRPr sz="1400" b="0" i="0" u="none" strike="noStrike" cap="none">
              <a:solidFill>
                <a:srgbClr val="000000"/>
              </a:solidFill>
              <a:latin typeface="Figtree Black"/>
              <a:ea typeface="Figtree Black"/>
              <a:cs typeface="Figtree Black"/>
              <a:sym typeface="Figtree Black"/>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Encryption keeps the data confidential and secure from any unauthorized access.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dk1"/>
                </a:solidFill>
              </a:rPr>
              <a:t>Least Significant Bit (LSB) Technique</a:t>
            </a:r>
            <a:endParaRPr/>
          </a:p>
        </p:txBody>
      </p:sp>
      <p:sp>
        <p:nvSpPr>
          <p:cNvPr id="531" name="Google Shape;531;p30"/>
          <p:cNvSpPr txBox="1">
            <a:spLocks noGrp="1"/>
          </p:cNvSpPr>
          <p:nvPr>
            <p:ph type="body" idx="1"/>
          </p:nvPr>
        </p:nvSpPr>
        <p:spPr>
          <a:xfrm>
            <a:off x="720090" y="1216025"/>
            <a:ext cx="7703820" cy="3575685"/>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Hanken Grotesk"/>
              <a:buChar char="●"/>
            </a:pPr>
            <a:r>
              <a:rPr lang="en-US"/>
              <a:t>Is a basic method for inserting data of the message in the LSB of the image.</a:t>
            </a:r>
            <a:endParaRPr/>
          </a:p>
          <a:p>
            <a:pPr marL="139700" lvl="0" indent="0" algn="l" rtl="0">
              <a:lnSpc>
                <a:spcPct val="115000"/>
              </a:lnSpc>
              <a:spcBef>
                <a:spcPts val="0"/>
              </a:spcBef>
              <a:spcAft>
                <a:spcPts val="0"/>
              </a:spcAft>
              <a:buSzPts val="1400"/>
              <a:buFont typeface="Hanken Grotesk"/>
              <a:buNone/>
            </a:pPr>
            <a:r>
              <a:rPr lang="en-US"/>
              <a:t>Suppose the first eight pixels of the original image have the values</a:t>
            </a:r>
            <a:endParaRPr/>
          </a:p>
          <a:p>
            <a:pPr marL="139700" lvl="0" indent="0" algn="l" rtl="0">
              <a:lnSpc>
                <a:spcPct val="115000"/>
              </a:lnSpc>
              <a:spcBef>
                <a:spcPts val="0"/>
              </a:spcBef>
              <a:spcAft>
                <a:spcPts val="0"/>
              </a:spcAft>
              <a:buSzPts val="1400"/>
              <a:buFont typeface="Hanken Grotesk"/>
              <a:buNone/>
            </a:pPr>
            <a:endParaRPr/>
          </a:p>
          <a:p>
            <a:pPr marL="457200" lvl="0" indent="-317500" algn="l" rtl="0">
              <a:lnSpc>
                <a:spcPct val="115000"/>
              </a:lnSpc>
              <a:spcBef>
                <a:spcPts val="0"/>
              </a:spcBef>
              <a:spcAft>
                <a:spcPts val="0"/>
              </a:spcAft>
              <a:buSzPts val="1400"/>
              <a:buFont typeface="Hanken Grotesk"/>
              <a:buChar char="●"/>
            </a:pPr>
            <a:r>
              <a:rPr lang="en-US"/>
              <a:t>To hide the letter H whose binary value of ASCII code is 01001000 , we would replace the LSBs of these pixels to have the following new values:</a:t>
            </a:r>
            <a:endParaRPr/>
          </a:p>
          <a:p>
            <a:pPr marL="457200" lvl="0" indent="-228600" algn="l" rtl="0">
              <a:lnSpc>
                <a:spcPct val="115000"/>
              </a:lnSpc>
              <a:spcBef>
                <a:spcPts val="0"/>
              </a:spcBef>
              <a:spcAft>
                <a:spcPts val="0"/>
              </a:spcAft>
              <a:buSzPts val="1400"/>
              <a:buFont typeface="Hanken Grotesk"/>
              <a:buNone/>
            </a:pPr>
            <a:endParaRPr/>
          </a:p>
        </p:txBody>
      </p:sp>
      <p:pic>
        <p:nvPicPr>
          <p:cNvPr id="532" name="Google Shape;532;p30"/>
          <p:cNvPicPr preferRelativeResize="0"/>
          <p:nvPr/>
        </p:nvPicPr>
        <p:blipFill rotWithShape="1">
          <a:blip r:embed="rId3">
            <a:alphaModFix/>
          </a:blip>
          <a:srcRect/>
          <a:stretch/>
        </p:blipFill>
        <p:spPr>
          <a:xfrm>
            <a:off x="2286635" y="2725420"/>
            <a:ext cx="1546860" cy="2066290"/>
          </a:xfrm>
          <a:prstGeom prst="rect">
            <a:avLst/>
          </a:prstGeom>
          <a:noFill/>
          <a:ln>
            <a:noFill/>
          </a:ln>
        </p:spPr>
      </p:pic>
      <p:pic>
        <p:nvPicPr>
          <p:cNvPr id="533" name="Google Shape;533;p30"/>
          <p:cNvPicPr preferRelativeResize="0"/>
          <p:nvPr/>
        </p:nvPicPr>
        <p:blipFill rotWithShape="1">
          <a:blip r:embed="rId4">
            <a:alphaModFix/>
          </a:blip>
          <a:srcRect/>
          <a:stretch/>
        </p:blipFill>
        <p:spPr>
          <a:xfrm>
            <a:off x="4772025" y="2725420"/>
            <a:ext cx="1787525" cy="2066290"/>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1"/>
          <p:cNvSpPr txBox="1">
            <a:spLocks noGrp="1"/>
          </p:cNvSpPr>
          <p:nvPr>
            <p:ph type="title"/>
          </p:nvPr>
        </p:nvSpPr>
        <p:spPr>
          <a:xfrm>
            <a:off x="1352365" y="1729524"/>
            <a:ext cx="50676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500"/>
              <a:t>Results</a:t>
            </a:r>
            <a:endParaRPr/>
          </a:p>
        </p:txBody>
      </p:sp>
      <p:sp>
        <p:nvSpPr>
          <p:cNvPr id="539" name="Google Shape;539;p31"/>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2"/>
          <p:cNvSpPr txBox="1">
            <a:spLocks noGrp="1"/>
          </p:cNvSpPr>
          <p:nvPr>
            <p:ph type="title"/>
          </p:nvPr>
        </p:nvSpPr>
        <p:spPr>
          <a:xfrm>
            <a:off x="32376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Results</a:t>
            </a:r>
            <a:endParaRPr/>
          </a:p>
        </p:txBody>
      </p:sp>
      <p:sp>
        <p:nvSpPr>
          <p:cNvPr id="545" name="Google Shape;545;p32"/>
          <p:cNvSpPr txBox="1">
            <a:spLocks noGrp="1"/>
          </p:cNvSpPr>
          <p:nvPr>
            <p:ph type="body" idx="1"/>
          </p:nvPr>
        </p:nvSpPr>
        <p:spPr>
          <a:xfrm>
            <a:off x="3726815" y="1116965"/>
            <a:ext cx="2106930" cy="432435"/>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Hanken Grotesk"/>
              <a:buChar char="●"/>
            </a:pPr>
            <a:r>
              <a:rPr lang="en-US" b="1"/>
              <a:t>At Transmitter</a:t>
            </a:r>
            <a:r>
              <a:rPr lang="en-US"/>
              <a:t>           </a:t>
            </a:r>
            <a:endParaRPr/>
          </a:p>
        </p:txBody>
      </p:sp>
      <p:pic>
        <p:nvPicPr>
          <p:cNvPr id="546" name="Google Shape;546;p32"/>
          <p:cNvPicPr preferRelativeResize="0"/>
          <p:nvPr/>
        </p:nvPicPr>
        <p:blipFill rotWithShape="1">
          <a:blip r:embed="rId3">
            <a:alphaModFix/>
          </a:blip>
          <a:srcRect/>
          <a:stretch/>
        </p:blipFill>
        <p:spPr>
          <a:xfrm>
            <a:off x="323850" y="1648460"/>
            <a:ext cx="4363720" cy="2105025"/>
          </a:xfrm>
          <a:prstGeom prst="rect">
            <a:avLst/>
          </a:prstGeom>
          <a:noFill/>
          <a:ln>
            <a:noFill/>
          </a:ln>
        </p:spPr>
      </p:pic>
      <p:pic>
        <p:nvPicPr>
          <p:cNvPr id="547" name="Google Shape;547;p32"/>
          <p:cNvPicPr preferRelativeResize="0"/>
          <p:nvPr/>
        </p:nvPicPr>
        <p:blipFill rotWithShape="1">
          <a:blip r:embed="rId4">
            <a:alphaModFix/>
          </a:blip>
          <a:srcRect/>
          <a:stretch/>
        </p:blipFill>
        <p:spPr>
          <a:xfrm>
            <a:off x="2552700" y="3852545"/>
            <a:ext cx="4455160" cy="812165"/>
          </a:xfrm>
          <a:prstGeom prst="rect">
            <a:avLst/>
          </a:prstGeom>
          <a:noFill/>
          <a:ln>
            <a:noFill/>
          </a:ln>
        </p:spPr>
      </p:pic>
      <p:pic>
        <p:nvPicPr>
          <p:cNvPr id="548" name="Google Shape;548;p32"/>
          <p:cNvPicPr preferRelativeResize="0"/>
          <p:nvPr/>
        </p:nvPicPr>
        <p:blipFill rotWithShape="1">
          <a:blip r:embed="rId5">
            <a:alphaModFix/>
          </a:blip>
          <a:srcRect/>
          <a:stretch/>
        </p:blipFill>
        <p:spPr>
          <a:xfrm>
            <a:off x="4779010" y="1648460"/>
            <a:ext cx="4024630" cy="2076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3"/>
          <p:cNvSpPr txBox="1">
            <a:spLocks noGrp="1"/>
          </p:cNvSpPr>
          <p:nvPr>
            <p:ph type="title"/>
          </p:nvPr>
        </p:nvSpPr>
        <p:spPr>
          <a:xfrm>
            <a:off x="306705" y="375920"/>
            <a:ext cx="2672080" cy="57277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Results</a:t>
            </a:r>
            <a:endParaRPr/>
          </a:p>
        </p:txBody>
      </p:sp>
      <p:sp>
        <p:nvSpPr>
          <p:cNvPr id="554" name="Google Shape;554;p33"/>
          <p:cNvSpPr txBox="1">
            <a:spLocks noGrp="1"/>
          </p:cNvSpPr>
          <p:nvPr>
            <p:ph type="body" idx="1"/>
          </p:nvPr>
        </p:nvSpPr>
        <p:spPr>
          <a:xfrm>
            <a:off x="306705" y="1171575"/>
            <a:ext cx="2106930" cy="432435"/>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Hanken Grotesk"/>
              <a:buChar char="●"/>
            </a:pPr>
            <a:r>
              <a:rPr lang="en-US" b="1"/>
              <a:t>At Reciever  </a:t>
            </a:r>
            <a:r>
              <a:rPr lang="en-US"/>
              <a:t>        </a:t>
            </a:r>
            <a:endParaRPr/>
          </a:p>
        </p:txBody>
      </p:sp>
      <p:pic>
        <p:nvPicPr>
          <p:cNvPr id="555" name="Google Shape;555;p33"/>
          <p:cNvPicPr preferRelativeResize="0"/>
          <p:nvPr/>
        </p:nvPicPr>
        <p:blipFill rotWithShape="1">
          <a:blip r:embed="rId3">
            <a:alphaModFix/>
          </a:blip>
          <a:srcRect/>
          <a:stretch/>
        </p:blipFill>
        <p:spPr>
          <a:xfrm>
            <a:off x="306388" y="1757045"/>
            <a:ext cx="2447925" cy="2095500"/>
          </a:xfrm>
          <a:prstGeom prst="rect">
            <a:avLst/>
          </a:prstGeom>
          <a:noFill/>
          <a:ln>
            <a:noFill/>
          </a:ln>
        </p:spPr>
      </p:pic>
      <p:pic>
        <p:nvPicPr>
          <p:cNvPr id="556" name="Google Shape;556;p33"/>
          <p:cNvPicPr preferRelativeResize="0"/>
          <p:nvPr/>
        </p:nvPicPr>
        <p:blipFill rotWithShape="1">
          <a:blip r:embed="rId4">
            <a:alphaModFix/>
          </a:blip>
          <a:srcRect/>
          <a:stretch/>
        </p:blipFill>
        <p:spPr>
          <a:xfrm>
            <a:off x="306705" y="4060508"/>
            <a:ext cx="4906010" cy="315595"/>
          </a:xfrm>
          <a:prstGeom prst="rect">
            <a:avLst/>
          </a:prstGeom>
          <a:noFill/>
          <a:ln>
            <a:noFill/>
          </a:ln>
        </p:spPr>
      </p:pic>
      <p:graphicFrame>
        <p:nvGraphicFramePr>
          <p:cNvPr id="557" name="Google Shape;557;p33"/>
          <p:cNvGraphicFramePr/>
          <p:nvPr/>
        </p:nvGraphicFramePr>
        <p:xfrm>
          <a:off x="3777615" y="787400"/>
          <a:ext cx="5074900" cy="899170"/>
        </p:xfrm>
        <a:graphic>
          <a:graphicData uri="http://schemas.openxmlformats.org/drawingml/2006/table">
            <a:tbl>
              <a:tblPr firstRow="1" bandRow="1">
                <a:noFill/>
                <a:tableStyleId>{25A4BADE-1850-44A2-A1E2-EC7A571817A7}</a:tableStyleId>
              </a:tblPr>
              <a:tblGrid>
                <a:gridCol w="1268725">
                  <a:extLst>
                    <a:ext uri="{9D8B030D-6E8A-4147-A177-3AD203B41FA5}">
                      <a16:colId xmlns:a16="http://schemas.microsoft.com/office/drawing/2014/main" val="20000"/>
                    </a:ext>
                  </a:extLst>
                </a:gridCol>
                <a:gridCol w="1268725">
                  <a:extLst>
                    <a:ext uri="{9D8B030D-6E8A-4147-A177-3AD203B41FA5}">
                      <a16:colId xmlns:a16="http://schemas.microsoft.com/office/drawing/2014/main" val="20001"/>
                    </a:ext>
                  </a:extLst>
                </a:gridCol>
                <a:gridCol w="1268725">
                  <a:extLst>
                    <a:ext uri="{9D8B030D-6E8A-4147-A177-3AD203B41FA5}">
                      <a16:colId xmlns:a16="http://schemas.microsoft.com/office/drawing/2014/main" val="20002"/>
                    </a:ext>
                  </a:extLst>
                </a:gridCol>
                <a:gridCol w="1268725">
                  <a:extLst>
                    <a:ext uri="{9D8B030D-6E8A-4147-A177-3AD203B41FA5}">
                      <a16:colId xmlns:a16="http://schemas.microsoft.com/office/drawing/2014/main" val="20003"/>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MSE</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PSNR</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Corr</a:t>
                      </a:r>
                      <a:endParaRPr/>
                    </a:p>
                  </a:txBody>
                  <a:tcPr marL="91450" marR="91450" marT="45725" marB="457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Original and Stego</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7.7820e-04</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181.6105</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a:t>
                      </a:r>
                      <a:endParaRPr/>
                    </a:p>
                  </a:txBody>
                  <a:tcPr marL="91450" marR="91450" marT="45725" marB="45725"/>
                </a:tc>
                <a:extLst>
                  <a:ext uri="{0D108BD9-81ED-4DB2-BD59-A6C34878D82A}">
                    <a16:rowId xmlns:a16="http://schemas.microsoft.com/office/drawing/2014/main" val="10001"/>
                  </a:ext>
                </a:extLst>
              </a:tr>
            </a:tbl>
          </a:graphicData>
        </a:graphic>
      </p:graphicFrame>
      <p:pic>
        <p:nvPicPr>
          <p:cNvPr id="558" name="Google Shape;558;p33"/>
          <p:cNvPicPr preferRelativeResize="0"/>
          <p:nvPr/>
        </p:nvPicPr>
        <p:blipFill rotWithShape="1">
          <a:blip r:embed="rId5">
            <a:alphaModFix/>
          </a:blip>
          <a:srcRect/>
          <a:stretch/>
        </p:blipFill>
        <p:spPr>
          <a:xfrm>
            <a:off x="3777615" y="2056130"/>
            <a:ext cx="5074920" cy="1055370"/>
          </a:xfrm>
          <a:prstGeom prst="rect">
            <a:avLst/>
          </a:prstGeom>
          <a:noFill/>
          <a:ln>
            <a:noFill/>
          </a:ln>
        </p:spPr>
      </p:pic>
      <p:sp>
        <p:nvSpPr>
          <p:cNvPr id="559" name="Google Shape;559;p33"/>
          <p:cNvSpPr txBox="1"/>
          <p:nvPr/>
        </p:nvSpPr>
        <p:spPr>
          <a:xfrm>
            <a:off x="3777615" y="3212465"/>
            <a:ext cx="4980940" cy="65278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Hanken Grotesk"/>
              <a:buChar char="●"/>
            </a:pPr>
            <a:r>
              <a:rPr lang="en-US" sz="1400" b="1" i="0" u="none" strike="noStrike" cap="none">
                <a:solidFill>
                  <a:schemeClr val="dk1"/>
                </a:solidFill>
                <a:latin typeface="Hanken Grotesk"/>
                <a:ea typeface="Hanken Grotesk"/>
                <a:cs typeface="Hanken Grotesk"/>
                <a:sym typeface="Hanken Grotesk"/>
              </a:rPr>
              <a:t>Receiver can’t receive text correctly without encrypting image.  </a:t>
            </a:r>
            <a:r>
              <a:rPr lang="en-US" sz="1400" b="0" i="0" u="none" strike="noStrike" cap="none">
                <a:solidFill>
                  <a:schemeClr val="dk1"/>
                </a:solidFill>
                <a:latin typeface="Hanken Grotesk"/>
                <a:ea typeface="Hanken Grotesk"/>
                <a:cs typeface="Hanken Grotesk"/>
                <a:sym typeface="Hanken Grotesk"/>
              </a:rPr>
              <a:t>     </a:t>
            </a:r>
            <a:endParaRPr/>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4"/>
          <p:cNvSpPr txBox="1">
            <a:spLocks noGrp="1"/>
          </p:cNvSpPr>
          <p:nvPr>
            <p:ph type="title"/>
          </p:nvPr>
        </p:nvSpPr>
        <p:spPr>
          <a:xfrm>
            <a:off x="1352365" y="1729524"/>
            <a:ext cx="50676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500"/>
              <a:t>Attacks</a:t>
            </a:r>
            <a:endParaRPr/>
          </a:p>
        </p:txBody>
      </p:sp>
      <p:sp>
        <p:nvSpPr>
          <p:cNvPr id="565" name="Google Shape;565;p34"/>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5"/>
          <p:cNvSpPr/>
          <p:nvPr/>
        </p:nvSpPr>
        <p:spPr>
          <a:xfrm>
            <a:off x="2593875" y="3526538"/>
            <a:ext cx="516300" cy="516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5"/>
          <p:cNvSpPr/>
          <p:nvPr/>
        </p:nvSpPr>
        <p:spPr>
          <a:xfrm>
            <a:off x="1984275" y="238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5"/>
          <p:cNvSpPr/>
          <p:nvPr/>
        </p:nvSpPr>
        <p:spPr>
          <a:xfrm>
            <a:off x="1374675" y="1209225"/>
            <a:ext cx="516300" cy="516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Attacks</a:t>
            </a:r>
            <a:endParaRPr/>
          </a:p>
        </p:txBody>
      </p:sp>
      <p:sp>
        <p:nvSpPr>
          <p:cNvPr id="574" name="Google Shape;574;p35"/>
          <p:cNvSpPr txBox="1">
            <a:spLocks noGrp="1"/>
          </p:cNvSpPr>
          <p:nvPr>
            <p:ph type="subTitle" idx="4"/>
          </p:nvPr>
        </p:nvSpPr>
        <p:spPr>
          <a:xfrm>
            <a:off x="2032350" y="1253625"/>
            <a:ext cx="4876800" cy="427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600"/>
              <a:buNone/>
            </a:pPr>
            <a:r>
              <a:rPr lang="en-US"/>
              <a:t>Crop Image</a:t>
            </a:r>
            <a:endParaRPr/>
          </a:p>
        </p:txBody>
      </p:sp>
      <p:sp>
        <p:nvSpPr>
          <p:cNvPr id="575" name="Google Shape;575;p35"/>
          <p:cNvSpPr txBox="1">
            <a:spLocks noGrp="1"/>
          </p:cNvSpPr>
          <p:nvPr>
            <p:ph type="subTitle" idx="5"/>
          </p:nvPr>
        </p:nvSpPr>
        <p:spPr>
          <a:xfrm>
            <a:off x="2641950" y="2412275"/>
            <a:ext cx="4876800" cy="427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600"/>
              <a:buNone/>
            </a:pPr>
            <a:r>
              <a:rPr lang="en-US"/>
              <a:t>Salt &amp; Pepper Noise</a:t>
            </a:r>
            <a:endParaRPr/>
          </a:p>
        </p:txBody>
      </p:sp>
      <p:sp>
        <p:nvSpPr>
          <p:cNvPr id="576" name="Google Shape;576;p35"/>
          <p:cNvSpPr txBox="1">
            <a:spLocks noGrp="1"/>
          </p:cNvSpPr>
          <p:nvPr>
            <p:ph type="subTitle" idx="6"/>
          </p:nvPr>
        </p:nvSpPr>
        <p:spPr>
          <a:xfrm>
            <a:off x="3251550" y="3570925"/>
            <a:ext cx="4876800" cy="427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600"/>
              <a:buNone/>
            </a:pPr>
            <a:r>
              <a:rPr lang="en-US"/>
              <a:t>Gaussian Noise</a:t>
            </a:r>
            <a:endParaRPr/>
          </a:p>
        </p:txBody>
      </p:sp>
      <p:grpSp>
        <p:nvGrpSpPr>
          <p:cNvPr id="577" name="Google Shape;577;p35"/>
          <p:cNvGrpSpPr/>
          <p:nvPr/>
        </p:nvGrpSpPr>
        <p:grpSpPr>
          <a:xfrm>
            <a:off x="2103113" y="2467625"/>
            <a:ext cx="278600" cy="345000"/>
            <a:chOff x="2532463" y="3657550"/>
            <a:chExt cx="278600" cy="345000"/>
          </a:xfrm>
        </p:grpSpPr>
        <p:sp>
          <p:nvSpPr>
            <p:cNvPr id="578" name="Google Shape;578;p35"/>
            <p:cNvSpPr/>
            <p:nvPr/>
          </p:nvSpPr>
          <p:spPr>
            <a:xfrm>
              <a:off x="2752363"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5"/>
            <p:cNvSpPr/>
            <p:nvPr/>
          </p:nvSpPr>
          <p:spPr>
            <a:xfrm>
              <a:off x="2708538"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5"/>
            <p:cNvSpPr/>
            <p:nvPr/>
          </p:nvSpPr>
          <p:spPr>
            <a:xfrm>
              <a:off x="2598588" y="3950225"/>
              <a:ext cx="58725" cy="52325"/>
            </a:xfrm>
            <a:custGeom>
              <a:avLst/>
              <a:gdLst/>
              <a:ahLst/>
              <a:cxnLst/>
              <a:rect l="l" t="t" r="r" b="b"/>
              <a:pathLst>
                <a:path w="2349" h="2093" extrusionOk="0">
                  <a:moveTo>
                    <a:pt x="1" y="1"/>
                  </a:moveTo>
                  <a:lnTo>
                    <a:pt x="1" y="1795"/>
                  </a:lnTo>
                  <a:cubicBezTo>
                    <a:pt x="1" y="1918"/>
                    <a:pt x="83" y="2051"/>
                    <a:pt x="216" y="2051"/>
                  </a:cubicBezTo>
                  <a:cubicBezTo>
                    <a:pt x="257" y="2072"/>
                    <a:pt x="288" y="2082"/>
                    <a:pt x="313" y="2082"/>
                  </a:cubicBezTo>
                  <a:cubicBezTo>
                    <a:pt x="339" y="2082"/>
                    <a:pt x="359" y="2072"/>
                    <a:pt x="380" y="2051"/>
                  </a:cubicBezTo>
                  <a:lnTo>
                    <a:pt x="1200" y="1836"/>
                  </a:lnTo>
                  <a:lnTo>
                    <a:pt x="1969" y="2051"/>
                  </a:lnTo>
                  <a:cubicBezTo>
                    <a:pt x="2010" y="2092"/>
                    <a:pt x="2010" y="2092"/>
                    <a:pt x="2051" y="2092"/>
                  </a:cubicBezTo>
                  <a:cubicBezTo>
                    <a:pt x="2133" y="2092"/>
                    <a:pt x="2266" y="2051"/>
                    <a:pt x="2307" y="1918"/>
                  </a:cubicBezTo>
                  <a:cubicBezTo>
                    <a:pt x="2348" y="1877"/>
                    <a:pt x="2348" y="1836"/>
                    <a:pt x="2348" y="1795"/>
                  </a:cubicBezTo>
                  <a:lnTo>
                    <a:pt x="2348" y="1"/>
                  </a:lnTo>
                  <a:lnTo>
                    <a:pt x="1754" y="1"/>
                  </a:lnTo>
                  <a:lnTo>
                    <a:pt x="1754" y="1405"/>
                  </a:lnTo>
                  <a:lnTo>
                    <a:pt x="1241" y="1231"/>
                  </a:lnTo>
                  <a:lnTo>
                    <a:pt x="1108" y="1231"/>
                  </a:lnTo>
                  <a:lnTo>
                    <a:pt x="595" y="1405"/>
                  </a:lnTo>
                  <a:lnTo>
                    <a:pt x="595" y="1"/>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5"/>
            <p:cNvSpPr/>
            <p:nvPr/>
          </p:nvSpPr>
          <p:spPr>
            <a:xfrm>
              <a:off x="2532463" y="3657550"/>
              <a:ext cx="278600" cy="300150"/>
            </a:xfrm>
            <a:custGeom>
              <a:avLst/>
              <a:gdLst/>
              <a:ahLst/>
              <a:cxnLst/>
              <a:rect l="l" t="t" r="r" b="b"/>
              <a:pathLst>
                <a:path w="11144" h="12006" extrusionOk="0">
                  <a:moveTo>
                    <a:pt x="9606" y="595"/>
                  </a:moveTo>
                  <a:cubicBezTo>
                    <a:pt x="10119" y="595"/>
                    <a:pt x="10549" y="1026"/>
                    <a:pt x="10549" y="1539"/>
                  </a:cubicBezTo>
                  <a:lnTo>
                    <a:pt x="10549" y="10509"/>
                  </a:lnTo>
                  <a:cubicBezTo>
                    <a:pt x="10549" y="11021"/>
                    <a:pt x="10119" y="11400"/>
                    <a:pt x="9606" y="11400"/>
                  </a:cubicBezTo>
                  <a:lnTo>
                    <a:pt x="2000" y="11400"/>
                  </a:lnTo>
                  <a:cubicBezTo>
                    <a:pt x="1702" y="11400"/>
                    <a:pt x="1487" y="11195"/>
                    <a:pt x="1487" y="10888"/>
                  </a:cubicBezTo>
                  <a:lnTo>
                    <a:pt x="1487" y="10252"/>
                  </a:lnTo>
                  <a:lnTo>
                    <a:pt x="2051" y="10252"/>
                  </a:lnTo>
                  <a:cubicBezTo>
                    <a:pt x="2215" y="10252"/>
                    <a:pt x="2348" y="10170"/>
                    <a:pt x="2389" y="9996"/>
                  </a:cubicBezTo>
                  <a:cubicBezTo>
                    <a:pt x="2389" y="9822"/>
                    <a:pt x="2256" y="9658"/>
                    <a:pt x="2092" y="9658"/>
                  </a:cubicBezTo>
                  <a:lnTo>
                    <a:pt x="1487" y="9658"/>
                  </a:lnTo>
                  <a:lnTo>
                    <a:pt x="1487" y="7648"/>
                  </a:lnTo>
                  <a:lnTo>
                    <a:pt x="2051" y="7648"/>
                  </a:lnTo>
                  <a:cubicBezTo>
                    <a:pt x="2215" y="7648"/>
                    <a:pt x="2348" y="7556"/>
                    <a:pt x="2389" y="7392"/>
                  </a:cubicBezTo>
                  <a:cubicBezTo>
                    <a:pt x="2389" y="7218"/>
                    <a:pt x="2256" y="7044"/>
                    <a:pt x="2092" y="7044"/>
                  </a:cubicBezTo>
                  <a:lnTo>
                    <a:pt x="1487" y="7044"/>
                  </a:lnTo>
                  <a:lnTo>
                    <a:pt x="1487" y="4993"/>
                  </a:lnTo>
                  <a:lnTo>
                    <a:pt x="2051" y="4993"/>
                  </a:lnTo>
                  <a:cubicBezTo>
                    <a:pt x="2215" y="4993"/>
                    <a:pt x="2348" y="4911"/>
                    <a:pt x="2389" y="4788"/>
                  </a:cubicBezTo>
                  <a:cubicBezTo>
                    <a:pt x="2389" y="4573"/>
                    <a:pt x="2256" y="4440"/>
                    <a:pt x="2092" y="4440"/>
                  </a:cubicBezTo>
                  <a:lnTo>
                    <a:pt x="1487" y="4440"/>
                  </a:lnTo>
                  <a:lnTo>
                    <a:pt x="1487" y="2389"/>
                  </a:lnTo>
                  <a:lnTo>
                    <a:pt x="2051" y="2389"/>
                  </a:lnTo>
                  <a:cubicBezTo>
                    <a:pt x="2215" y="2389"/>
                    <a:pt x="2348" y="2307"/>
                    <a:pt x="2389" y="2133"/>
                  </a:cubicBezTo>
                  <a:cubicBezTo>
                    <a:pt x="2389" y="1969"/>
                    <a:pt x="2256" y="1795"/>
                    <a:pt x="2092" y="1795"/>
                  </a:cubicBezTo>
                  <a:lnTo>
                    <a:pt x="1487" y="1795"/>
                  </a:lnTo>
                  <a:lnTo>
                    <a:pt x="1487" y="1108"/>
                  </a:lnTo>
                  <a:cubicBezTo>
                    <a:pt x="1487" y="811"/>
                    <a:pt x="1702" y="595"/>
                    <a:pt x="2000" y="595"/>
                  </a:cubicBezTo>
                  <a:close/>
                  <a:moveTo>
                    <a:pt x="2000" y="1"/>
                  </a:moveTo>
                  <a:cubicBezTo>
                    <a:pt x="1405" y="1"/>
                    <a:pt x="893" y="513"/>
                    <a:pt x="893" y="1108"/>
                  </a:cubicBezTo>
                  <a:lnTo>
                    <a:pt x="893" y="1795"/>
                  </a:lnTo>
                  <a:lnTo>
                    <a:pt x="339" y="1795"/>
                  </a:lnTo>
                  <a:cubicBezTo>
                    <a:pt x="165" y="1795"/>
                    <a:pt x="42" y="1918"/>
                    <a:pt x="42" y="2051"/>
                  </a:cubicBezTo>
                  <a:cubicBezTo>
                    <a:pt x="1" y="2266"/>
                    <a:pt x="165" y="2389"/>
                    <a:pt x="339" y="2389"/>
                  </a:cubicBezTo>
                  <a:lnTo>
                    <a:pt x="893" y="2389"/>
                  </a:lnTo>
                  <a:lnTo>
                    <a:pt x="893" y="4440"/>
                  </a:lnTo>
                  <a:lnTo>
                    <a:pt x="339" y="4440"/>
                  </a:lnTo>
                  <a:cubicBezTo>
                    <a:pt x="165" y="4440"/>
                    <a:pt x="42" y="4532"/>
                    <a:pt x="42" y="4655"/>
                  </a:cubicBezTo>
                  <a:cubicBezTo>
                    <a:pt x="1" y="4870"/>
                    <a:pt x="165" y="4993"/>
                    <a:pt x="339" y="4993"/>
                  </a:cubicBezTo>
                  <a:lnTo>
                    <a:pt x="893" y="4993"/>
                  </a:lnTo>
                  <a:lnTo>
                    <a:pt x="893" y="7044"/>
                  </a:lnTo>
                  <a:lnTo>
                    <a:pt x="339" y="7044"/>
                  </a:lnTo>
                  <a:cubicBezTo>
                    <a:pt x="165" y="7044"/>
                    <a:pt x="42" y="7177"/>
                    <a:pt x="42" y="7300"/>
                  </a:cubicBezTo>
                  <a:cubicBezTo>
                    <a:pt x="1" y="7474"/>
                    <a:pt x="165" y="7648"/>
                    <a:pt x="339" y="7648"/>
                  </a:cubicBezTo>
                  <a:lnTo>
                    <a:pt x="893" y="7648"/>
                  </a:lnTo>
                  <a:lnTo>
                    <a:pt x="893" y="9658"/>
                  </a:lnTo>
                  <a:lnTo>
                    <a:pt x="339" y="9658"/>
                  </a:lnTo>
                  <a:cubicBezTo>
                    <a:pt x="165" y="9658"/>
                    <a:pt x="42" y="9781"/>
                    <a:pt x="42" y="9914"/>
                  </a:cubicBezTo>
                  <a:cubicBezTo>
                    <a:pt x="1" y="10078"/>
                    <a:pt x="165" y="10252"/>
                    <a:pt x="339" y="10252"/>
                  </a:cubicBezTo>
                  <a:lnTo>
                    <a:pt x="893" y="10252"/>
                  </a:lnTo>
                  <a:lnTo>
                    <a:pt x="893" y="10888"/>
                  </a:lnTo>
                  <a:cubicBezTo>
                    <a:pt x="893" y="11534"/>
                    <a:pt x="1405" y="12005"/>
                    <a:pt x="2000" y="12005"/>
                  </a:cubicBezTo>
                  <a:lnTo>
                    <a:pt x="9606" y="12005"/>
                  </a:lnTo>
                  <a:cubicBezTo>
                    <a:pt x="10457" y="12005"/>
                    <a:pt x="11144" y="11318"/>
                    <a:pt x="11144" y="10509"/>
                  </a:cubicBezTo>
                  <a:lnTo>
                    <a:pt x="11144" y="1539"/>
                  </a:lnTo>
                  <a:cubicBezTo>
                    <a:pt x="11144" y="688"/>
                    <a:pt x="10457" y="1"/>
                    <a:pt x="9606"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5"/>
            <p:cNvSpPr/>
            <p:nvPr/>
          </p:nvSpPr>
          <p:spPr>
            <a:xfrm>
              <a:off x="2619863" y="3702400"/>
              <a:ext cx="60000" cy="14900"/>
            </a:xfrm>
            <a:custGeom>
              <a:avLst/>
              <a:gdLst/>
              <a:ahLst/>
              <a:cxnLst/>
              <a:rect l="l" t="t" r="r" b="b"/>
              <a:pathLst>
                <a:path w="2400" h="596" extrusionOk="0">
                  <a:moveTo>
                    <a:pt x="349" y="1"/>
                  </a:moveTo>
                  <a:cubicBezTo>
                    <a:pt x="134" y="1"/>
                    <a:pt x="0" y="175"/>
                    <a:pt x="41" y="339"/>
                  </a:cubicBezTo>
                  <a:cubicBezTo>
                    <a:pt x="41" y="513"/>
                    <a:pt x="175" y="595"/>
                    <a:pt x="349" y="595"/>
                  </a:cubicBezTo>
                  <a:lnTo>
                    <a:pt x="2092" y="595"/>
                  </a:lnTo>
                  <a:cubicBezTo>
                    <a:pt x="2266" y="595"/>
                    <a:pt x="2399" y="472"/>
                    <a:pt x="2348" y="257"/>
                  </a:cubicBezTo>
                  <a:cubicBezTo>
                    <a:pt x="2348" y="124"/>
                    <a:pt x="2225" y="1"/>
                    <a:pt x="2051"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5"/>
            <p:cNvSpPr/>
            <p:nvPr/>
          </p:nvSpPr>
          <p:spPr>
            <a:xfrm>
              <a:off x="2619863" y="3746225"/>
              <a:ext cx="38475" cy="14900"/>
            </a:xfrm>
            <a:custGeom>
              <a:avLst/>
              <a:gdLst/>
              <a:ahLst/>
              <a:cxnLst/>
              <a:rect l="l" t="t" r="r" b="b"/>
              <a:pathLst>
                <a:path w="1539" h="596" extrusionOk="0">
                  <a:moveTo>
                    <a:pt x="349" y="1"/>
                  </a:moveTo>
                  <a:cubicBezTo>
                    <a:pt x="134" y="1"/>
                    <a:pt x="0" y="165"/>
                    <a:pt x="41" y="339"/>
                  </a:cubicBezTo>
                  <a:cubicBezTo>
                    <a:pt x="41" y="513"/>
                    <a:pt x="175" y="595"/>
                    <a:pt x="349" y="595"/>
                  </a:cubicBezTo>
                  <a:lnTo>
                    <a:pt x="1200" y="595"/>
                  </a:lnTo>
                  <a:cubicBezTo>
                    <a:pt x="1374" y="595"/>
                    <a:pt x="1538" y="421"/>
                    <a:pt x="1497" y="257"/>
                  </a:cubicBezTo>
                  <a:cubicBezTo>
                    <a:pt x="1456" y="124"/>
                    <a:pt x="1323" y="1"/>
                    <a:pt x="1200"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4" name="Google Shape;584;p35"/>
          <p:cNvGrpSpPr/>
          <p:nvPr/>
        </p:nvGrpSpPr>
        <p:grpSpPr>
          <a:xfrm>
            <a:off x="1460838" y="1295038"/>
            <a:ext cx="343950" cy="344675"/>
            <a:chOff x="2509913" y="2520475"/>
            <a:chExt cx="343950" cy="344675"/>
          </a:xfrm>
        </p:grpSpPr>
        <p:sp>
          <p:nvSpPr>
            <p:cNvPr id="585" name="Google Shape;585;p35"/>
            <p:cNvSpPr/>
            <p:nvPr/>
          </p:nvSpPr>
          <p:spPr>
            <a:xfrm>
              <a:off x="2509913" y="2608825"/>
              <a:ext cx="343950" cy="256325"/>
            </a:xfrm>
            <a:custGeom>
              <a:avLst/>
              <a:gdLst/>
              <a:ahLst/>
              <a:cxnLst/>
              <a:rect l="l" t="t" r="r" b="b"/>
              <a:pathLst>
                <a:path w="13758" h="10253" extrusionOk="0">
                  <a:moveTo>
                    <a:pt x="5126" y="8674"/>
                  </a:moveTo>
                  <a:cubicBezTo>
                    <a:pt x="5557" y="8674"/>
                    <a:pt x="5977" y="8848"/>
                    <a:pt x="6326" y="9104"/>
                  </a:cubicBezTo>
                  <a:cubicBezTo>
                    <a:pt x="6233" y="9145"/>
                    <a:pt x="6192" y="9145"/>
                    <a:pt x="6151" y="9186"/>
                  </a:cubicBezTo>
                  <a:cubicBezTo>
                    <a:pt x="5977" y="9319"/>
                    <a:pt x="5854" y="9484"/>
                    <a:pt x="5772" y="9658"/>
                  </a:cubicBezTo>
                  <a:lnTo>
                    <a:pt x="554" y="9658"/>
                  </a:lnTo>
                  <a:lnTo>
                    <a:pt x="554" y="8674"/>
                  </a:lnTo>
                  <a:close/>
                  <a:moveTo>
                    <a:pt x="13153" y="8674"/>
                  </a:moveTo>
                  <a:lnTo>
                    <a:pt x="13153" y="9658"/>
                  </a:lnTo>
                  <a:lnTo>
                    <a:pt x="7945" y="9658"/>
                  </a:lnTo>
                  <a:cubicBezTo>
                    <a:pt x="7822" y="9401"/>
                    <a:pt x="7648" y="9227"/>
                    <a:pt x="7392" y="9104"/>
                  </a:cubicBezTo>
                  <a:cubicBezTo>
                    <a:pt x="7730" y="8848"/>
                    <a:pt x="8161" y="8674"/>
                    <a:pt x="8591" y="8674"/>
                  </a:cubicBezTo>
                  <a:close/>
                  <a:moveTo>
                    <a:pt x="298" y="1"/>
                  </a:moveTo>
                  <a:cubicBezTo>
                    <a:pt x="134" y="1"/>
                    <a:pt x="1" y="134"/>
                    <a:pt x="1" y="298"/>
                  </a:cubicBezTo>
                  <a:lnTo>
                    <a:pt x="1" y="8417"/>
                  </a:lnTo>
                  <a:lnTo>
                    <a:pt x="1" y="9955"/>
                  </a:lnTo>
                  <a:cubicBezTo>
                    <a:pt x="1" y="10129"/>
                    <a:pt x="134" y="10252"/>
                    <a:pt x="298" y="10252"/>
                  </a:cubicBezTo>
                  <a:lnTo>
                    <a:pt x="6028" y="10252"/>
                  </a:lnTo>
                  <a:cubicBezTo>
                    <a:pt x="6151" y="10252"/>
                    <a:pt x="6233" y="10170"/>
                    <a:pt x="6285" y="10037"/>
                  </a:cubicBezTo>
                  <a:lnTo>
                    <a:pt x="6326" y="9996"/>
                  </a:lnTo>
                  <a:cubicBezTo>
                    <a:pt x="6367" y="9873"/>
                    <a:pt x="6408" y="9740"/>
                    <a:pt x="6541" y="9699"/>
                  </a:cubicBezTo>
                  <a:cubicBezTo>
                    <a:pt x="6623" y="9617"/>
                    <a:pt x="6746" y="9576"/>
                    <a:pt x="6879" y="9576"/>
                  </a:cubicBezTo>
                  <a:cubicBezTo>
                    <a:pt x="6961" y="9576"/>
                    <a:pt x="7002" y="9576"/>
                    <a:pt x="7054" y="9617"/>
                  </a:cubicBezTo>
                  <a:cubicBezTo>
                    <a:pt x="7259" y="9658"/>
                    <a:pt x="7392" y="9781"/>
                    <a:pt x="7474" y="9996"/>
                  </a:cubicBezTo>
                  <a:lnTo>
                    <a:pt x="7474" y="10037"/>
                  </a:lnTo>
                  <a:cubicBezTo>
                    <a:pt x="7515" y="10170"/>
                    <a:pt x="7648" y="10252"/>
                    <a:pt x="7771" y="10252"/>
                  </a:cubicBezTo>
                  <a:lnTo>
                    <a:pt x="13461" y="10252"/>
                  </a:lnTo>
                  <a:cubicBezTo>
                    <a:pt x="13625" y="10252"/>
                    <a:pt x="13758" y="10129"/>
                    <a:pt x="13758" y="9955"/>
                  </a:cubicBezTo>
                  <a:lnTo>
                    <a:pt x="13758" y="8376"/>
                  </a:lnTo>
                  <a:lnTo>
                    <a:pt x="13758" y="8161"/>
                  </a:lnTo>
                  <a:lnTo>
                    <a:pt x="13758" y="298"/>
                  </a:lnTo>
                  <a:cubicBezTo>
                    <a:pt x="13758" y="134"/>
                    <a:pt x="13625" y="1"/>
                    <a:pt x="13461" y="1"/>
                  </a:cubicBezTo>
                  <a:lnTo>
                    <a:pt x="9698" y="1"/>
                  </a:lnTo>
                  <a:lnTo>
                    <a:pt x="9698" y="606"/>
                  </a:lnTo>
                  <a:lnTo>
                    <a:pt x="13153" y="606"/>
                  </a:lnTo>
                  <a:lnTo>
                    <a:pt x="13153" y="8079"/>
                  </a:lnTo>
                  <a:lnTo>
                    <a:pt x="8591" y="8079"/>
                  </a:lnTo>
                  <a:cubicBezTo>
                    <a:pt x="8079" y="8079"/>
                    <a:pt x="7566" y="8243"/>
                    <a:pt x="7136" y="8551"/>
                  </a:cubicBezTo>
                  <a:lnTo>
                    <a:pt x="7136" y="3374"/>
                  </a:lnTo>
                  <a:lnTo>
                    <a:pt x="6582" y="3374"/>
                  </a:lnTo>
                  <a:lnTo>
                    <a:pt x="6582" y="8551"/>
                  </a:lnTo>
                  <a:cubicBezTo>
                    <a:pt x="6151" y="8243"/>
                    <a:pt x="5639" y="8079"/>
                    <a:pt x="5085" y="8079"/>
                  </a:cubicBezTo>
                  <a:lnTo>
                    <a:pt x="554" y="8079"/>
                  </a:lnTo>
                  <a:lnTo>
                    <a:pt x="554" y="606"/>
                  </a:lnTo>
                  <a:lnTo>
                    <a:pt x="4019" y="606"/>
                  </a:lnTo>
                  <a:lnTo>
                    <a:pt x="4019" y="1"/>
                  </a:ln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5"/>
            <p:cNvSpPr/>
            <p:nvPr/>
          </p:nvSpPr>
          <p:spPr>
            <a:xfrm>
              <a:off x="2744938" y="2658050"/>
              <a:ext cx="65100" cy="14875"/>
            </a:xfrm>
            <a:custGeom>
              <a:avLst/>
              <a:gdLst/>
              <a:ahLst/>
              <a:cxnLst/>
              <a:rect l="l" t="t" r="r" b="b"/>
              <a:pathLst>
                <a:path w="2604" h="595" extrusionOk="0">
                  <a:moveTo>
                    <a:pt x="297" y="0"/>
                  </a:moveTo>
                  <a:cubicBezTo>
                    <a:pt x="123" y="0"/>
                    <a:pt x="0" y="123"/>
                    <a:pt x="0" y="338"/>
                  </a:cubicBezTo>
                  <a:cubicBezTo>
                    <a:pt x="41" y="472"/>
                    <a:pt x="164" y="595"/>
                    <a:pt x="297" y="595"/>
                  </a:cubicBezTo>
                  <a:lnTo>
                    <a:pt x="2266" y="595"/>
                  </a:lnTo>
                  <a:cubicBezTo>
                    <a:pt x="2471" y="595"/>
                    <a:pt x="2604" y="431"/>
                    <a:pt x="2563" y="256"/>
                  </a:cubicBezTo>
                  <a:cubicBezTo>
                    <a:pt x="2563" y="82"/>
                    <a:pt x="2430" y="0"/>
                    <a:pt x="2266" y="0"/>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5"/>
            <p:cNvSpPr/>
            <p:nvPr/>
          </p:nvSpPr>
          <p:spPr>
            <a:xfrm>
              <a:off x="2553738" y="2658050"/>
              <a:ext cx="65125" cy="14875"/>
            </a:xfrm>
            <a:custGeom>
              <a:avLst/>
              <a:gdLst/>
              <a:ahLst/>
              <a:cxnLst/>
              <a:rect l="l" t="t" r="r" b="b"/>
              <a:pathLst>
                <a:path w="2605" h="595" extrusionOk="0">
                  <a:moveTo>
                    <a:pt x="298" y="0"/>
                  </a:moveTo>
                  <a:cubicBezTo>
                    <a:pt x="124" y="0"/>
                    <a:pt x="1" y="123"/>
                    <a:pt x="1" y="338"/>
                  </a:cubicBezTo>
                  <a:cubicBezTo>
                    <a:pt x="42" y="472"/>
                    <a:pt x="175" y="595"/>
                    <a:pt x="298" y="595"/>
                  </a:cubicBezTo>
                  <a:lnTo>
                    <a:pt x="2266" y="595"/>
                  </a:lnTo>
                  <a:cubicBezTo>
                    <a:pt x="2430" y="595"/>
                    <a:pt x="2604" y="431"/>
                    <a:pt x="2563" y="256"/>
                  </a:cubicBezTo>
                  <a:cubicBezTo>
                    <a:pt x="2522" y="82"/>
                    <a:pt x="2389" y="0"/>
                    <a:pt x="2266" y="0"/>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5"/>
            <p:cNvSpPr/>
            <p:nvPr/>
          </p:nvSpPr>
          <p:spPr>
            <a:xfrm>
              <a:off x="2553738" y="2707250"/>
              <a:ext cx="91775" cy="14900"/>
            </a:xfrm>
            <a:custGeom>
              <a:avLst/>
              <a:gdLst/>
              <a:ahLst/>
              <a:cxnLst/>
              <a:rect l="l" t="t" r="r" b="b"/>
              <a:pathLst>
                <a:path w="3671" h="596" extrusionOk="0">
                  <a:moveTo>
                    <a:pt x="298" y="0"/>
                  </a:moveTo>
                  <a:cubicBezTo>
                    <a:pt x="124" y="0"/>
                    <a:pt x="1" y="165"/>
                    <a:pt x="1" y="339"/>
                  </a:cubicBezTo>
                  <a:cubicBezTo>
                    <a:pt x="42" y="513"/>
                    <a:pt x="175" y="595"/>
                    <a:pt x="298" y="595"/>
                  </a:cubicBezTo>
                  <a:lnTo>
                    <a:pt x="3373" y="595"/>
                  </a:lnTo>
                  <a:cubicBezTo>
                    <a:pt x="3548" y="595"/>
                    <a:pt x="3671" y="421"/>
                    <a:pt x="3671" y="257"/>
                  </a:cubicBezTo>
                  <a:cubicBezTo>
                    <a:pt x="3630" y="12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5"/>
            <p:cNvSpPr/>
            <p:nvPr/>
          </p:nvSpPr>
          <p:spPr>
            <a:xfrm>
              <a:off x="2564513" y="2756200"/>
              <a:ext cx="81000" cy="15150"/>
            </a:xfrm>
            <a:custGeom>
              <a:avLst/>
              <a:gdLst/>
              <a:ahLst/>
              <a:cxnLst/>
              <a:rect l="l" t="t" r="r" b="b"/>
              <a:pathLst>
                <a:path w="3240" h="606" extrusionOk="0">
                  <a:moveTo>
                    <a:pt x="297" y="1"/>
                  </a:moveTo>
                  <a:cubicBezTo>
                    <a:pt x="123" y="1"/>
                    <a:pt x="0" y="175"/>
                    <a:pt x="0" y="349"/>
                  </a:cubicBezTo>
                  <a:cubicBezTo>
                    <a:pt x="41" y="513"/>
                    <a:pt x="164" y="605"/>
                    <a:pt x="338" y="605"/>
                  </a:cubicBezTo>
                  <a:lnTo>
                    <a:pt x="2942" y="605"/>
                  </a:lnTo>
                  <a:cubicBezTo>
                    <a:pt x="3117" y="605"/>
                    <a:pt x="3240" y="431"/>
                    <a:pt x="3240" y="257"/>
                  </a:cubicBezTo>
                  <a:cubicBezTo>
                    <a:pt x="3199" y="134"/>
                    <a:pt x="3076" y="1"/>
                    <a:pt x="2942" y="1"/>
                  </a:cubicBez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5"/>
            <p:cNvSpPr/>
            <p:nvPr/>
          </p:nvSpPr>
          <p:spPr>
            <a:xfrm>
              <a:off x="2716988" y="2707250"/>
              <a:ext cx="93050" cy="14900"/>
            </a:xfrm>
            <a:custGeom>
              <a:avLst/>
              <a:gdLst/>
              <a:ahLst/>
              <a:cxnLst/>
              <a:rect l="l" t="t" r="r" b="b"/>
              <a:pathLst>
                <a:path w="3722" h="596" extrusionOk="0">
                  <a:moveTo>
                    <a:pt x="349" y="0"/>
                  </a:moveTo>
                  <a:cubicBezTo>
                    <a:pt x="134" y="0"/>
                    <a:pt x="1" y="165"/>
                    <a:pt x="52" y="339"/>
                  </a:cubicBezTo>
                  <a:cubicBezTo>
                    <a:pt x="52" y="513"/>
                    <a:pt x="175" y="595"/>
                    <a:pt x="349" y="595"/>
                  </a:cubicBezTo>
                  <a:lnTo>
                    <a:pt x="3384" y="595"/>
                  </a:lnTo>
                  <a:cubicBezTo>
                    <a:pt x="3589" y="595"/>
                    <a:pt x="3722" y="421"/>
                    <a:pt x="3681" y="257"/>
                  </a:cubicBezTo>
                  <a:cubicBezTo>
                    <a:pt x="3681" y="123"/>
                    <a:pt x="3548" y="0"/>
                    <a:pt x="3384" y="0"/>
                  </a:cubicBez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5"/>
            <p:cNvSpPr/>
            <p:nvPr/>
          </p:nvSpPr>
          <p:spPr>
            <a:xfrm>
              <a:off x="2716988" y="2756200"/>
              <a:ext cx="82300" cy="15150"/>
            </a:xfrm>
            <a:custGeom>
              <a:avLst/>
              <a:gdLst/>
              <a:ahLst/>
              <a:cxnLst/>
              <a:rect l="l" t="t" r="r" b="b"/>
              <a:pathLst>
                <a:path w="3292" h="606" extrusionOk="0">
                  <a:moveTo>
                    <a:pt x="349" y="1"/>
                  </a:moveTo>
                  <a:cubicBezTo>
                    <a:pt x="134" y="1"/>
                    <a:pt x="1" y="175"/>
                    <a:pt x="52" y="349"/>
                  </a:cubicBezTo>
                  <a:cubicBezTo>
                    <a:pt x="52" y="513"/>
                    <a:pt x="175" y="605"/>
                    <a:pt x="349" y="605"/>
                  </a:cubicBezTo>
                  <a:lnTo>
                    <a:pt x="2953" y="605"/>
                  </a:lnTo>
                  <a:cubicBezTo>
                    <a:pt x="3127" y="605"/>
                    <a:pt x="3291" y="431"/>
                    <a:pt x="3250" y="257"/>
                  </a:cubicBezTo>
                  <a:cubicBezTo>
                    <a:pt x="3209" y="134"/>
                    <a:pt x="3076" y="1"/>
                    <a:pt x="2953"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5"/>
            <p:cNvSpPr/>
            <p:nvPr/>
          </p:nvSpPr>
          <p:spPr>
            <a:xfrm>
              <a:off x="2548363" y="2520475"/>
              <a:ext cx="267075" cy="179100"/>
            </a:xfrm>
            <a:custGeom>
              <a:avLst/>
              <a:gdLst/>
              <a:ahLst/>
              <a:cxnLst/>
              <a:rect l="l" t="t" r="r" b="b"/>
              <a:pathLst>
                <a:path w="10683" h="7164" extrusionOk="0">
                  <a:moveTo>
                    <a:pt x="5341" y="634"/>
                  </a:moveTo>
                  <a:lnTo>
                    <a:pt x="9483" y="2089"/>
                  </a:lnTo>
                  <a:lnTo>
                    <a:pt x="5341" y="3494"/>
                  </a:lnTo>
                  <a:lnTo>
                    <a:pt x="1200" y="2089"/>
                  </a:lnTo>
                  <a:lnTo>
                    <a:pt x="5341" y="634"/>
                  </a:lnTo>
                  <a:close/>
                  <a:moveTo>
                    <a:pt x="7863" y="3279"/>
                  </a:moveTo>
                  <a:lnTo>
                    <a:pt x="7863" y="5585"/>
                  </a:lnTo>
                  <a:lnTo>
                    <a:pt x="5341" y="6569"/>
                  </a:lnTo>
                  <a:lnTo>
                    <a:pt x="2778" y="5585"/>
                  </a:lnTo>
                  <a:lnTo>
                    <a:pt x="2778" y="3279"/>
                  </a:lnTo>
                  <a:lnTo>
                    <a:pt x="5208" y="4089"/>
                  </a:lnTo>
                  <a:cubicBezTo>
                    <a:pt x="5259" y="4140"/>
                    <a:pt x="5300" y="4140"/>
                    <a:pt x="5341" y="4140"/>
                  </a:cubicBezTo>
                  <a:cubicBezTo>
                    <a:pt x="5382" y="4140"/>
                    <a:pt x="5382" y="4140"/>
                    <a:pt x="5423" y="4089"/>
                  </a:cubicBezTo>
                  <a:lnTo>
                    <a:pt x="7863" y="3279"/>
                  </a:lnTo>
                  <a:close/>
                  <a:moveTo>
                    <a:pt x="5335" y="1"/>
                  </a:moveTo>
                  <a:cubicBezTo>
                    <a:pt x="5298" y="1"/>
                    <a:pt x="5254" y="14"/>
                    <a:pt x="5208" y="39"/>
                  </a:cubicBezTo>
                  <a:lnTo>
                    <a:pt x="216" y="1782"/>
                  </a:lnTo>
                  <a:cubicBezTo>
                    <a:pt x="82" y="1874"/>
                    <a:pt x="0" y="1997"/>
                    <a:pt x="0" y="2171"/>
                  </a:cubicBezTo>
                  <a:cubicBezTo>
                    <a:pt x="41" y="2253"/>
                    <a:pt x="133" y="2346"/>
                    <a:pt x="216" y="2387"/>
                  </a:cubicBezTo>
                  <a:lnTo>
                    <a:pt x="2184" y="3063"/>
                  </a:lnTo>
                  <a:lnTo>
                    <a:pt x="2184" y="5800"/>
                  </a:lnTo>
                  <a:cubicBezTo>
                    <a:pt x="2184" y="5934"/>
                    <a:pt x="2266" y="6016"/>
                    <a:pt x="2389" y="6057"/>
                  </a:cubicBezTo>
                  <a:lnTo>
                    <a:pt x="5208" y="7164"/>
                  </a:lnTo>
                  <a:lnTo>
                    <a:pt x="5423" y="7164"/>
                  </a:lnTo>
                  <a:lnTo>
                    <a:pt x="8283" y="6057"/>
                  </a:lnTo>
                  <a:cubicBezTo>
                    <a:pt x="8376" y="6016"/>
                    <a:pt x="8458" y="5934"/>
                    <a:pt x="8458" y="5800"/>
                  </a:cubicBezTo>
                  <a:lnTo>
                    <a:pt x="8458" y="3063"/>
                  </a:lnTo>
                  <a:lnTo>
                    <a:pt x="10426" y="2387"/>
                  </a:lnTo>
                  <a:cubicBezTo>
                    <a:pt x="10549" y="2346"/>
                    <a:pt x="10590" y="2253"/>
                    <a:pt x="10641" y="2171"/>
                  </a:cubicBezTo>
                  <a:cubicBezTo>
                    <a:pt x="10682" y="1997"/>
                    <a:pt x="10590" y="1874"/>
                    <a:pt x="10467" y="1782"/>
                  </a:cubicBezTo>
                  <a:lnTo>
                    <a:pt x="5423" y="39"/>
                  </a:lnTo>
                  <a:cubicBezTo>
                    <a:pt x="5403" y="14"/>
                    <a:pt x="5372" y="1"/>
                    <a:pt x="5335" y="1"/>
                  </a:cubicBez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3" name="Google Shape;593;p35"/>
          <p:cNvGrpSpPr/>
          <p:nvPr/>
        </p:nvGrpSpPr>
        <p:grpSpPr>
          <a:xfrm>
            <a:off x="2680038" y="3640513"/>
            <a:ext cx="343950" cy="288325"/>
            <a:chOff x="7796863" y="2004525"/>
            <a:chExt cx="343950" cy="288325"/>
          </a:xfrm>
        </p:grpSpPr>
        <p:sp>
          <p:nvSpPr>
            <p:cNvPr id="594" name="Google Shape;594;p35"/>
            <p:cNvSpPr/>
            <p:nvPr/>
          </p:nvSpPr>
          <p:spPr>
            <a:xfrm>
              <a:off x="7796863" y="2004525"/>
              <a:ext cx="343950" cy="288325"/>
            </a:xfrm>
            <a:custGeom>
              <a:avLst/>
              <a:gdLst/>
              <a:ahLst/>
              <a:cxnLst/>
              <a:rect l="l" t="t" r="r" b="b"/>
              <a:pathLst>
                <a:path w="13758" h="11533" extrusionOk="0">
                  <a:moveTo>
                    <a:pt x="6582" y="595"/>
                  </a:moveTo>
                  <a:lnTo>
                    <a:pt x="6582" y="8755"/>
                  </a:lnTo>
                  <a:lnTo>
                    <a:pt x="1026" y="8755"/>
                  </a:lnTo>
                  <a:lnTo>
                    <a:pt x="1026" y="1107"/>
                  </a:lnTo>
                  <a:cubicBezTo>
                    <a:pt x="1026" y="851"/>
                    <a:pt x="1282" y="595"/>
                    <a:pt x="1579" y="595"/>
                  </a:cubicBezTo>
                  <a:close/>
                  <a:moveTo>
                    <a:pt x="12179" y="595"/>
                  </a:moveTo>
                  <a:cubicBezTo>
                    <a:pt x="12477" y="595"/>
                    <a:pt x="12733" y="810"/>
                    <a:pt x="12733" y="1107"/>
                  </a:cubicBezTo>
                  <a:lnTo>
                    <a:pt x="12733" y="8755"/>
                  </a:lnTo>
                  <a:lnTo>
                    <a:pt x="7177" y="8755"/>
                  </a:lnTo>
                  <a:lnTo>
                    <a:pt x="7177" y="595"/>
                  </a:lnTo>
                  <a:close/>
                  <a:moveTo>
                    <a:pt x="13163" y="9349"/>
                  </a:moveTo>
                  <a:lnTo>
                    <a:pt x="13163" y="9995"/>
                  </a:lnTo>
                  <a:cubicBezTo>
                    <a:pt x="13163" y="10508"/>
                    <a:pt x="12774" y="10938"/>
                    <a:pt x="12261" y="10938"/>
                  </a:cubicBezTo>
                  <a:lnTo>
                    <a:pt x="1497" y="10938"/>
                  </a:lnTo>
                  <a:cubicBezTo>
                    <a:pt x="985" y="10938"/>
                    <a:pt x="605" y="10508"/>
                    <a:pt x="605" y="9995"/>
                  </a:cubicBezTo>
                  <a:lnTo>
                    <a:pt x="605" y="9349"/>
                  </a:lnTo>
                  <a:close/>
                  <a:moveTo>
                    <a:pt x="1579" y="0"/>
                  </a:moveTo>
                  <a:cubicBezTo>
                    <a:pt x="985" y="0"/>
                    <a:pt x="472" y="513"/>
                    <a:pt x="472" y="1107"/>
                  </a:cubicBezTo>
                  <a:lnTo>
                    <a:pt x="472" y="8755"/>
                  </a:lnTo>
                  <a:lnTo>
                    <a:pt x="298" y="8755"/>
                  </a:lnTo>
                  <a:cubicBezTo>
                    <a:pt x="134" y="8755"/>
                    <a:pt x="0" y="8888"/>
                    <a:pt x="0" y="9052"/>
                  </a:cubicBezTo>
                  <a:lnTo>
                    <a:pt x="0" y="9995"/>
                  </a:lnTo>
                  <a:cubicBezTo>
                    <a:pt x="0" y="10846"/>
                    <a:pt x="687" y="11533"/>
                    <a:pt x="1497" y="11533"/>
                  </a:cubicBezTo>
                  <a:lnTo>
                    <a:pt x="12261" y="11533"/>
                  </a:lnTo>
                  <a:cubicBezTo>
                    <a:pt x="13071" y="11533"/>
                    <a:pt x="13758" y="10846"/>
                    <a:pt x="13758" y="9995"/>
                  </a:cubicBezTo>
                  <a:lnTo>
                    <a:pt x="13758" y="9052"/>
                  </a:lnTo>
                  <a:cubicBezTo>
                    <a:pt x="13758" y="8888"/>
                    <a:pt x="13625" y="8755"/>
                    <a:pt x="13461" y="8755"/>
                  </a:cubicBezTo>
                  <a:lnTo>
                    <a:pt x="13286" y="8755"/>
                  </a:lnTo>
                  <a:lnTo>
                    <a:pt x="13286" y="1107"/>
                  </a:lnTo>
                  <a:cubicBezTo>
                    <a:pt x="13286" y="513"/>
                    <a:pt x="12815" y="0"/>
                    <a:pt x="12179" y="0"/>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5"/>
            <p:cNvSpPr/>
            <p:nvPr/>
          </p:nvSpPr>
          <p:spPr>
            <a:xfrm>
              <a:off x="7851463" y="2048350"/>
              <a:ext cx="48975" cy="58700"/>
            </a:xfrm>
            <a:custGeom>
              <a:avLst/>
              <a:gdLst/>
              <a:ahLst/>
              <a:cxnLst/>
              <a:rect l="l" t="t" r="r" b="b"/>
              <a:pathLst>
                <a:path w="1959" h="2348" extrusionOk="0">
                  <a:moveTo>
                    <a:pt x="338" y="0"/>
                  </a:moveTo>
                  <a:cubicBezTo>
                    <a:pt x="164" y="0"/>
                    <a:pt x="41" y="82"/>
                    <a:pt x="41" y="256"/>
                  </a:cubicBezTo>
                  <a:cubicBezTo>
                    <a:pt x="0" y="420"/>
                    <a:pt x="164" y="595"/>
                    <a:pt x="338" y="595"/>
                  </a:cubicBezTo>
                  <a:lnTo>
                    <a:pt x="677" y="595"/>
                  </a:lnTo>
                  <a:lnTo>
                    <a:pt x="677" y="2050"/>
                  </a:lnTo>
                  <a:cubicBezTo>
                    <a:pt x="677" y="2173"/>
                    <a:pt x="810" y="2307"/>
                    <a:pt x="933" y="2348"/>
                  </a:cubicBezTo>
                  <a:cubicBezTo>
                    <a:pt x="1107" y="2348"/>
                    <a:pt x="1281" y="2214"/>
                    <a:pt x="1281" y="2050"/>
                  </a:cubicBezTo>
                  <a:lnTo>
                    <a:pt x="1281" y="595"/>
                  </a:lnTo>
                  <a:lnTo>
                    <a:pt x="1620" y="595"/>
                  </a:lnTo>
                  <a:cubicBezTo>
                    <a:pt x="1794" y="595"/>
                    <a:pt x="1917" y="513"/>
                    <a:pt x="1917" y="338"/>
                  </a:cubicBezTo>
                  <a:cubicBezTo>
                    <a:pt x="1958" y="164"/>
                    <a:pt x="1835" y="0"/>
                    <a:pt x="1620" y="0"/>
                  </a:cubicBez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5"/>
            <p:cNvSpPr/>
            <p:nvPr/>
          </p:nvSpPr>
          <p:spPr>
            <a:xfrm>
              <a:off x="7905788" y="2092175"/>
              <a:ext cx="27950" cy="14875"/>
            </a:xfrm>
            <a:custGeom>
              <a:avLst/>
              <a:gdLst/>
              <a:ahLst/>
              <a:cxnLst/>
              <a:rect l="l" t="t" r="r" b="b"/>
              <a:pathLst>
                <a:path w="1118" h="595" extrusionOk="0">
                  <a:moveTo>
                    <a:pt x="349" y="0"/>
                  </a:moveTo>
                  <a:cubicBezTo>
                    <a:pt x="175" y="0"/>
                    <a:pt x="0" y="164"/>
                    <a:pt x="41" y="338"/>
                  </a:cubicBezTo>
                  <a:cubicBezTo>
                    <a:pt x="41" y="461"/>
                    <a:pt x="216" y="595"/>
                    <a:pt x="349" y="595"/>
                  </a:cubicBezTo>
                  <a:lnTo>
                    <a:pt x="769" y="595"/>
                  </a:lnTo>
                  <a:cubicBezTo>
                    <a:pt x="943" y="595"/>
                    <a:pt x="1118" y="420"/>
                    <a:pt x="1067" y="256"/>
                  </a:cubicBezTo>
                  <a:cubicBezTo>
                    <a:pt x="1026" y="82"/>
                    <a:pt x="902" y="0"/>
                    <a:pt x="769" y="0"/>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5"/>
            <p:cNvSpPr/>
            <p:nvPr/>
          </p:nvSpPr>
          <p:spPr>
            <a:xfrm>
              <a:off x="7851463" y="2135725"/>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5"/>
            <p:cNvSpPr/>
            <p:nvPr/>
          </p:nvSpPr>
          <p:spPr>
            <a:xfrm>
              <a:off x="8004188" y="2048350"/>
              <a:ext cx="82050" cy="14875"/>
            </a:xfrm>
            <a:custGeom>
              <a:avLst/>
              <a:gdLst/>
              <a:ahLst/>
              <a:cxnLst/>
              <a:rect l="l" t="t" r="r" b="b"/>
              <a:pathLst>
                <a:path w="3282" h="595" extrusionOk="0">
                  <a:moveTo>
                    <a:pt x="339" y="0"/>
                  </a:moveTo>
                  <a:cubicBezTo>
                    <a:pt x="165" y="0"/>
                    <a:pt x="1" y="164"/>
                    <a:pt x="42" y="338"/>
                  </a:cubicBezTo>
                  <a:cubicBezTo>
                    <a:pt x="83" y="513"/>
                    <a:pt x="206" y="595"/>
                    <a:pt x="339" y="595"/>
                  </a:cubicBezTo>
                  <a:lnTo>
                    <a:pt x="2943" y="595"/>
                  </a:lnTo>
                  <a:cubicBezTo>
                    <a:pt x="3158" y="595"/>
                    <a:pt x="3281" y="420"/>
                    <a:pt x="3240" y="256"/>
                  </a:cubicBezTo>
                  <a:cubicBezTo>
                    <a:pt x="3240" y="82"/>
                    <a:pt x="3117" y="0"/>
                    <a:pt x="2943" y="0"/>
                  </a:cubicBez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5"/>
            <p:cNvSpPr/>
            <p:nvPr/>
          </p:nvSpPr>
          <p:spPr>
            <a:xfrm>
              <a:off x="8004188" y="2092175"/>
              <a:ext cx="82050" cy="14875"/>
            </a:xfrm>
            <a:custGeom>
              <a:avLst/>
              <a:gdLst/>
              <a:ahLst/>
              <a:cxnLst/>
              <a:rect l="l" t="t" r="r" b="b"/>
              <a:pathLst>
                <a:path w="3282" h="595" extrusionOk="0">
                  <a:moveTo>
                    <a:pt x="339" y="0"/>
                  </a:moveTo>
                  <a:cubicBezTo>
                    <a:pt x="165" y="0"/>
                    <a:pt x="1" y="164"/>
                    <a:pt x="42" y="338"/>
                  </a:cubicBezTo>
                  <a:cubicBezTo>
                    <a:pt x="83" y="461"/>
                    <a:pt x="206" y="595"/>
                    <a:pt x="339" y="595"/>
                  </a:cubicBezTo>
                  <a:lnTo>
                    <a:pt x="2943" y="595"/>
                  </a:lnTo>
                  <a:cubicBezTo>
                    <a:pt x="3158" y="595"/>
                    <a:pt x="3281" y="420"/>
                    <a:pt x="3240" y="256"/>
                  </a:cubicBezTo>
                  <a:cubicBezTo>
                    <a:pt x="3240" y="82"/>
                    <a:pt x="3117" y="0"/>
                    <a:pt x="2943" y="0"/>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5"/>
            <p:cNvSpPr/>
            <p:nvPr/>
          </p:nvSpPr>
          <p:spPr>
            <a:xfrm>
              <a:off x="8004188" y="2135725"/>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5"/>
            <p:cNvSpPr/>
            <p:nvPr/>
          </p:nvSpPr>
          <p:spPr>
            <a:xfrm>
              <a:off x="8004188" y="2179550"/>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5"/>
            <p:cNvSpPr/>
            <p:nvPr/>
          </p:nvSpPr>
          <p:spPr>
            <a:xfrm>
              <a:off x="7851463" y="2179550"/>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03" name="Google Shape;603;p35"/>
          <p:cNvCxnSpPr>
            <a:stCxn id="572" idx="2"/>
          </p:cNvCxnSpPr>
          <p:nvPr/>
        </p:nvCxnSpPr>
        <p:spPr>
          <a:xfrm>
            <a:off x="1632825" y="1725525"/>
            <a:ext cx="0" cy="3441900"/>
          </a:xfrm>
          <a:prstGeom prst="straightConnector1">
            <a:avLst/>
          </a:prstGeom>
          <a:noFill/>
          <a:ln w="19050" cap="flat" cmpd="sng">
            <a:solidFill>
              <a:schemeClr val="dk1"/>
            </a:solidFill>
            <a:prstDash val="solid"/>
            <a:round/>
            <a:headEnd type="none" w="sm" len="sm"/>
            <a:tailEnd type="none" w="sm" len="sm"/>
          </a:ln>
        </p:spPr>
      </p:cxnSp>
      <p:cxnSp>
        <p:nvCxnSpPr>
          <p:cNvPr id="604" name="Google Shape;604;p35"/>
          <p:cNvCxnSpPr>
            <a:stCxn id="571" idx="2"/>
          </p:cNvCxnSpPr>
          <p:nvPr/>
        </p:nvCxnSpPr>
        <p:spPr>
          <a:xfrm>
            <a:off x="2242425" y="2898275"/>
            <a:ext cx="0" cy="2295600"/>
          </a:xfrm>
          <a:prstGeom prst="straightConnector1">
            <a:avLst/>
          </a:prstGeom>
          <a:noFill/>
          <a:ln w="19050" cap="flat" cmpd="sng">
            <a:solidFill>
              <a:schemeClr val="dk1"/>
            </a:solidFill>
            <a:prstDash val="solid"/>
            <a:round/>
            <a:headEnd type="none" w="sm" len="sm"/>
            <a:tailEnd type="none" w="sm" len="sm"/>
          </a:ln>
        </p:spPr>
      </p:cxnSp>
      <p:cxnSp>
        <p:nvCxnSpPr>
          <p:cNvPr id="605" name="Google Shape;605;p35"/>
          <p:cNvCxnSpPr>
            <a:stCxn id="570" idx="2"/>
          </p:cNvCxnSpPr>
          <p:nvPr/>
        </p:nvCxnSpPr>
        <p:spPr>
          <a:xfrm>
            <a:off x="2852025" y="4042838"/>
            <a:ext cx="0" cy="118410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6"/>
          <p:cNvSpPr txBox="1">
            <a:spLocks noGrp="1"/>
          </p:cNvSpPr>
          <p:nvPr>
            <p:ph type="title"/>
          </p:nvPr>
        </p:nvSpPr>
        <p:spPr>
          <a:xfrm>
            <a:off x="1352365" y="1729524"/>
            <a:ext cx="50676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500"/>
              <a:t>Analysis Attacks</a:t>
            </a:r>
            <a:endParaRPr/>
          </a:p>
        </p:txBody>
      </p:sp>
      <p:sp>
        <p:nvSpPr>
          <p:cNvPr id="611" name="Google Shape;611;p36"/>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05</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37"/>
          <p:cNvSpPr txBox="1">
            <a:spLocks noGrp="1"/>
          </p:cNvSpPr>
          <p:nvPr>
            <p:ph type="title"/>
          </p:nvPr>
        </p:nvSpPr>
        <p:spPr>
          <a:xfrm>
            <a:off x="3771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1. Crop Image</a:t>
            </a:r>
            <a:endParaRPr/>
          </a:p>
        </p:txBody>
      </p:sp>
      <p:sp>
        <p:nvSpPr>
          <p:cNvPr id="617" name="Google Shape;617;p37"/>
          <p:cNvSpPr txBox="1">
            <a:spLocks noGrp="1"/>
          </p:cNvSpPr>
          <p:nvPr>
            <p:ph type="body" idx="1"/>
          </p:nvPr>
        </p:nvSpPr>
        <p:spPr>
          <a:xfrm>
            <a:off x="377190" y="1169670"/>
            <a:ext cx="1899285" cy="60706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b="1"/>
              <a:t>Crop half of image  </a:t>
            </a:r>
            <a:endParaRPr/>
          </a:p>
          <a:p>
            <a:pPr marL="139700" lvl="0" indent="0" algn="l" rtl="0">
              <a:lnSpc>
                <a:spcPct val="115000"/>
              </a:lnSpc>
              <a:spcBef>
                <a:spcPts val="0"/>
              </a:spcBef>
              <a:spcAft>
                <a:spcPts val="0"/>
              </a:spcAft>
              <a:buSzPts val="1400"/>
              <a:buFont typeface="Hanken Grotesk"/>
              <a:buNone/>
            </a:pPr>
            <a:r>
              <a:rPr lang="en-US" b="1"/>
              <a:t>Left Half</a:t>
            </a:r>
            <a:endParaRPr/>
          </a:p>
        </p:txBody>
      </p:sp>
      <p:sp>
        <p:nvSpPr>
          <p:cNvPr id="618" name="Google Shape;618;p37"/>
          <p:cNvSpPr txBox="1"/>
          <p:nvPr/>
        </p:nvSpPr>
        <p:spPr>
          <a:xfrm>
            <a:off x="5015230" y="1100455"/>
            <a:ext cx="1899285" cy="676275"/>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Hanken Grotesk"/>
              <a:buNone/>
            </a:pPr>
            <a:r>
              <a:rPr lang="en-US" sz="1400" b="1" i="0" u="none" strike="noStrike" cap="none">
                <a:solidFill>
                  <a:schemeClr val="dk1"/>
                </a:solidFill>
                <a:latin typeface="Hanken Grotesk"/>
                <a:ea typeface="Hanken Grotesk"/>
                <a:cs typeface="Hanken Grotesk"/>
                <a:sym typeface="Hanken Grotesk"/>
              </a:rPr>
              <a:t>Crop half of image  </a:t>
            </a:r>
            <a:endParaRPr/>
          </a:p>
          <a:p>
            <a:pPr marL="139700" marR="0" lvl="0" indent="0" algn="l" rtl="0">
              <a:lnSpc>
                <a:spcPct val="115000"/>
              </a:lnSpc>
              <a:spcBef>
                <a:spcPts val="0"/>
              </a:spcBef>
              <a:spcAft>
                <a:spcPts val="0"/>
              </a:spcAft>
              <a:buClr>
                <a:schemeClr val="dk1"/>
              </a:buClr>
              <a:buSzPts val="1400"/>
              <a:buFont typeface="Hanken Grotesk"/>
              <a:buNone/>
            </a:pPr>
            <a:r>
              <a:rPr lang="en-US" sz="1400" b="1" i="0" u="none" strike="noStrike" cap="none">
                <a:solidFill>
                  <a:schemeClr val="dk1"/>
                </a:solidFill>
                <a:latin typeface="Hanken Grotesk"/>
                <a:ea typeface="Hanken Grotesk"/>
                <a:cs typeface="Hanken Grotesk"/>
                <a:sym typeface="Hanken Grotesk"/>
              </a:rPr>
              <a:t>Right Half</a:t>
            </a:r>
            <a:endParaRPr/>
          </a:p>
        </p:txBody>
      </p:sp>
      <p:pic>
        <p:nvPicPr>
          <p:cNvPr id="619" name="Google Shape;619;p37"/>
          <p:cNvPicPr preferRelativeResize="0"/>
          <p:nvPr/>
        </p:nvPicPr>
        <p:blipFill rotWithShape="1">
          <a:blip r:embed="rId3">
            <a:alphaModFix/>
          </a:blip>
          <a:srcRect/>
          <a:stretch/>
        </p:blipFill>
        <p:spPr>
          <a:xfrm>
            <a:off x="2867660" y="1101090"/>
            <a:ext cx="1704975" cy="2245995"/>
          </a:xfrm>
          <a:prstGeom prst="rect">
            <a:avLst/>
          </a:prstGeom>
          <a:noFill/>
          <a:ln>
            <a:noFill/>
          </a:ln>
        </p:spPr>
      </p:pic>
      <p:pic>
        <p:nvPicPr>
          <p:cNvPr id="620" name="Google Shape;620;p37"/>
          <p:cNvPicPr preferRelativeResize="0"/>
          <p:nvPr/>
        </p:nvPicPr>
        <p:blipFill rotWithShape="1">
          <a:blip r:embed="rId4">
            <a:alphaModFix/>
          </a:blip>
          <a:srcRect/>
          <a:stretch/>
        </p:blipFill>
        <p:spPr>
          <a:xfrm>
            <a:off x="377190" y="3347085"/>
            <a:ext cx="4195445" cy="1466850"/>
          </a:xfrm>
          <a:prstGeom prst="rect">
            <a:avLst/>
          </a:prstGeom>
          <a:noFill/>
          <a:ln>
            <a:noFill/>
          </a:ln>
        </p:spPr>
      </p:pic>
      <p:pic>
        <p:nvPicPr>
          <p:cNvPr id="621" name="Google Shape;621;p37"/>
          <p:cNvPicPr preferRelativeResize="0"/>
          <p:nvPr/>
        </p:nvPicPr>
        <p:blipFill rotWithShape="1">
          <a:blip r:embed="rId5">
            <a:alphaModFix/>
          </a:blip>
          <a:srcRect/>
          <a:stretch/>
        </p:blipFill>
        <p:spPr>
          <a:xfrm>
            <a:off x="7437120" y="1101090"/>
            <a:ext cx="1409700" cy="2245995"/>
          </a:xfrm>
          <a:prstGeom prst="rect">
            <a:avLst/>
          </a:prstGeom>
          <a:noFill/>
          <a:ln>
            <a:noFill/>
          </a:ln>
        </p:spPr>
      </p:pic>
      <p:pic>
        <p:nvPicPr>
          <p:cNvPr id="622" name="Google Shape;622;p37"/>
          <p:cNvPicPr preferRelativeResize="0"/>
          <p:nvPr/>
        </p:nvPicPr>
        <p:blipFill rotWithShape="1">
          <a:blip r:embed="rId6">
            <a:alphaModFix/>
          </a:blip>
          <a:srcRect/>
          <a:stretch/>
        </p:blipFill>
        <p:spPr>
          <a:xfrm>
            <a:off x="4934585" y="3347085"/>
            <a:ext cx="3831590" cy="1438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8"/>
          <p:cNvSpPr txBox="1">
            <a:spLocks noGrp="1"/>
          </p:cNvSpPr>
          <p:nvPr>
            <p:ph type="title"/>
          </p:nvPr>
        </p:nvSpPr>
        <p:spPr>
          <a:xfrm>
            <a:off x="3771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1. Crop Image</a:t>
            </a:r>
            <a:endParaRPr/>
          </a:p>
        </p:txBody>
      </p:sp>
      <p:sp>
        <p:nvSpPr>
          <p:cNvPr id="628" name="Google Shape;628;p38"/>
          <p:cNvSpPr txBox="1">
            <a:spLocks noGrp="1"/>
          </p:cNvSpPr>
          <p:nvPr>
            <p:ph type="body" idx="1"/>
          </p:nvPr>
        </p:nvSpPr>
        <p:spPr>
          <a:xfrm>
            <a:off x="377190" y="1100455"/>
            <a:ext cx="1899285" cy="619125"/>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b="1"/>
              <a:t>Crop quarter of image  </a:t>
            </a:r>
            <a:endParaRPr/>
          </a:p>
        </p:txBody>
      </p:sp>
      <p:sp>
        <p:nvSpPr>
          <p:cNvPr id="629" name="Google Shape;629;p38"/>
          <p:cNvSpPr txBox="1"/>
          <p:nvPr/>
        </p:nvSpPr>
        <p:spPr>
          <a:xfrm>
            <a:off x="5015230" y="1174115"/>
            <a:ext cx="3718560" cy="1367790"/>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Hanken Grotesk"/>
              <a:buNone/>
            </a:pPr>
            <a:r>
              <a:rPr lang="en-US" sz="1400" b="1" i="0" u="none" strike="noStrike" cap="none">
                <a:solidFill>
                  <a:schemeClr val="dk1"/>
                </a:solidFill>
                <a:latin typeface="Hanken Grotesk"/>
                <a:ea typeface="Hanken Grotesk"/>
                <a:cs typeface="Hanken Grotesk"/>
                <a:sym typeface="Hanken Grotesk"/>
              </a:rPr>
              <a:t>There is problem, there isn’t any message in right half of image, so we modified this project to hide the same message in each quarter of image to receive most of message correctly</a:t>
            </a:r>
            <a:endParaRPr/>
          </a:p>
        </p:txBody>
      </p:sp>
      <p:pic>
        <p:nvPicPr>
          <p:cNvPr id="630" name="Google Shape;630;p38"/>
          <p:cNvPicPr preferRelativeResize="0"/>
          <p:nvPr/>
        </p:nvPicPr>
        <p:blipFill rotWithShape="1">
          <a:blip r:embed="rId3">
            <a:alphaModFix/>
          </a:blip>
          <a:srcRect/>
          <a:stretch/>
        </p:blipFill>
        <p:spPr>
          <a:xfrm>
            <a:off x="2393950" y="1173798"/>
            <a:ext cx="1638300" cy="1552575"/>
          </a:xfrm>
          <a:prstGeom prst="rect">
            <a:avLst/>
          </a:prstGeom>
          <a:noFill/>
          <a:ln>
            <a:noFill/>
          </a:ln>
        </p:spPr>
      </p:pic>
      <p:pic>
        <p:nvPicPr>
          <p:cNvPr id="631" name="Google Shape;631;p38"/>
          <p:cNvPicPr preferRelativeResize="0"/>
          <p:nvPr/>
        </p:nvPicPr>
        <p:blipFill rotWithShape="1">
          <a:blip r:embed="rId4">
            <a:alphaModFix/>
          </a:blip>
          <a:srcRect/>
          <a:stretch/>
        </p:blipFill>
        <p:spPr>
          <a:xfrm>
            <a:off x="377190" y="3305175"/>
            <a:ext cx="5140960" cy="1466850"/>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9"/>
          <p:cNvSpPr txBox="1">
            <a:spLocks noGrp="1"/>
          </p:cNvSpPr>
          <p:nvPr>
            <p:ph type="title"/>
          </p:nvPr>
        </p:nvSpPr>
        <p:spPr>
          <a:xfrm>
            <a:off x="72237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Modify Project</a:t>
            </a:r>
            <a:endParaRPr/>
          </a:p>
        </p:txBody>
      </p:sp>
      <p:sp>
        <p:nvSpPr>
          <p:cNvPr id="637" name="Google Shape;637;p39"/>
          <p:cNvSpPr txBox="1"/>
          <p:nvPr/>
        </p:nvSpPr>
        <p:spPr>
          <a:xfrm>
            <a:off x="549275" y="1548130"/>
            <a:ext cx="4599940" cy="3060065"/>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Read Image, Enter Text message</a:t>
            </a:r>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Divide Image into 4 parts.and Encrypt each part </a:t>
            </a:r>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Encrypt Text message </a:t>
            </a:r>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Embed message into each image (we decrease the length of message to Extract correctly from quarter of image)</a:t>
            </a:r>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Combine each part of image with message into one image (Stego Image)</a:t>
            </a:r>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Decrypt Stego Image and send it </a:t>
            </a:r>
            <a:endParaRPr sz="1400" b="0" i="0" u="none" strike="noStrike" cap="none">
              <a:solidFill>
                <a:schemeClr val="dk1"/>
              </a:solidFill>
              <a:latin typeface="Hanken Grotesk"/>
              <a:ea typeface="Hanken Grotesk"/>
              <a:cs typeface="Hanken Grotesk"/>
              <a:sym typeface="Hanken Grotesk"/>
            </a:endParaRPr>
          </a:p>
        </p:txBody>
      </p:sp>
      <p:sp>
        <p:nvSpPr>
          <p:cNvPr id="638" name="Google Shape;638;p39"/>
          <p:cNvSpPr txBox="1"/>
          <p:nvPr/>
        </p:nvSpPr>
        <p:spPr>
          <a:xfrm>
            <a:off x="720000" y="1149175"/>
            <a:ext cx="4257900" cy="437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chemeClr val="dk1"/>
                </a:solidFill>
                <a:latin typeface="Figtree Black"/>
                <a:ea typeface="Figtree Black"/>
                <a:cs typeface="Figtree Black"/>
                <a:sym typeface="Figtree Black"/>
              </a:rPr>
              <a:t>At Transmitter</a:t>
            </a:r>
            <a:endParaRPr/>
          </a:p>
        </p:txBody>
      </p:sp>
      <p:sp>
        <p:nvSpPr>
          <p:cNvPr id="639" name="Google Shape;639;p39"/>
          <p:cNvSpPr/>
          <p:nvPr/>
        </p:nvSpPr>
        <p:spPr>
          <a:xfrm>
            <a:off x="5116925" y="2896550"/>
            <a:ext cx="516300" cy="516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9"/>
          <p:cNvSpPr/>
          <p:nvPr/>
        </p:nvSpPr>
        <p:spPr>
          <a:xfrm>
            <a:off x="5116925" y="1237963"/>
            <a:ext cx="516300" cy="516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41" name="Google Shape;641;p39"/>
          <p:cNvCxnSpPr>
            <a:stCxn id="640" idx="2"/>
            <a:endCxn id="639" idx="0"/>
          </p:cNvCxnSpPr>
          <p:nvPr/>
        </p:nvCxnSpPr>
        <p:spPr>
          <a:xfrm>
            <a:off x="5375075" y="1754263"/>
            <a:ext cx="0" cy="1142400"/>
          </a:xfrm>
          <a:prstGeom prst="straightConnector1">
            <a:avLst/>
          </a:prstGeom>
          <a:noFill/>
          <a:ln w="19050" cap="flat" cmpd="sng">
            <a:solidFill>
              <a:schemeClr val="dk1"/>
            </a:solidFill>
            <a:prstDash val="solid"/>
            <a:round/>
            <a:headEnd type="none" w="sm" len="sm"/>
            <a:tailEnd type="none" w="sm" len="sm"/>
          </a:ln>
        </p:spPr>
      </p:cxnSp>
      <p:cxnSp>
        <p:nvCxnSpPr>
          <p:cNvPr id="642" name="Google Shape;642;p39"/>
          <p:cNvCxnSpPr>
            <a:stCxn id="639" idx="2"/>
          </p:cNvCxnSpPr>
          <p:nvPr/>
        </p:nvCxnSpPr>
        <p:spPr>
          <a:xfrm>
            <a:off x="5375075" y="3412850"/>
            <a:ext cx="0" cy="1772400"/>
          </a:xfrm>
          <a:prstGeom prst="straightConnector1">
            <a:avLst/>
          </a:prstGeom>
          <a:noFill/>
          <a:ln w="19050" cap="flat" cmpd="sng">
            <a:solidFill>
              <a:schemeClr val="dk1"/>
            </a:solidFill>
            <a:prstDash val="solid"/>
            <a:round/>
            <a:headEnd type="none" w="sm" len="sm"/>
            <a:tailEnd type="none" w="sm" len="sm"/>
          </a:ln>
        </p:spPr>
      </p:cxnSp>
      <p:grpSp>
        <p:nvGrpSpPr>
          <p:cNvPr id="643" name="Google Shape;643;p39"/>
          <p:cNvGrpSpPr/>
          <p:nvPr/>
        </p:nvGrpSpPr>
        <p:grpSpPr>
          <a:xfrm>
            <a:off x="5195138" y="2999375"/>
            <a:ext cx="359850" cy="310650"/>
            <a:chOff x="1727213" y="3674725"/>
            <a:chExt cx="359850" cy="310650"/>
          </a:xfrm>
        </p:grpSpPr>
        <p:sp>
          <p:nvSpPr>
            <p:cNvPr id="644" name="Google Shape;644;p39"/>
            <p:cNvSpPr/>
            <p:nvPr/>
          </p:nvSpPr>
          <p:spPr>
            <a:xfrm>
              <a:off x="2048588" y="3851825"/>
              <a:ext cx="13875" cy="66400"/>
            </a:xfrm>
            <a:custGeom>
              <a:avLst/>
              <a:gdLst/>
              <a:ahLst/>
              <a:cxnLst/>
              <a:rect l="l" t="t" r="r" b="b"/>
              <a:pathLst>
                <a:path w="555" h="2656" extrusionOk="0">
                  <a:moveTo>
                    <a:pt x="1" y="0"/>
                  </a:moveTo>
                  <a:lnTo>
                    <a:pt x="1" y="2656"/>
                  </a:lnTo>
                  <a:lnTo>
                    <a:pt x="554" y="2656"/>
                  </a:lnTo>
                  <a:lnTo>
                    <a:pt x="554" y="0"/>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9"/>
            <p:cNvSpPr/>
            <p:nvPr/>
          </p:nvSpPr>
          <p:spPr>
            <a:xfrm>
              <a:off x="1802038" y="3720600"/>
              <a:ext cx="14900" cy="54350"/>
            </a:xfrm>
            <a:custGeom>
              <a:avLst/>
              <a:gdLst/>
              <a:ahLst/>
              <a:cxnLst/>
              <a:rect l="l" t="t" r="r" b="b"/>
              <a:pathLst>
                <a:path w="596" h="2174" extrusionOk="0">
                  <a:moveTo>
                    <a:pt x="1" y="1"/>
                  </a:moveTo>
                  <a:lnTo>
                    <a:pt x="1" y="2174"/>
                  </a:lnTo>
                  <a:lnTo>
                    <a:pt x="595" y="2174"/>
                  </a:lnTo>
                  <a:lnTo>
                    <a:pt x="595" y="1"/>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9"/>
            <p:cNvSpPr/>
            <p:nvPr/>
          </p:nvSpPr>
          <p:spPr>
            <a:xfrm>
              <a:off x="1884063" y="3910500"/>
              <a:ext cx="203000" cy="52575"/>
            </a:xfrm>
            <a:custGeom>
              <a:avLst/>
              <a:gdLst/>
              <a:ahLst/>
              <a:cxnLst/>
              <a:rect l="l" t="t" r="r" b="b"/>
              <a:pathLst>
                <a:path w="8120" h="2103" extrusionOk="0">
                  <a:moveTo>
                    <a:pt x="308" y="1"/>
                  </a:moveTo>
                  <a:cubicBezTo>
                    <a:pt x="134" y="1"/>
                    <a:pt x="0" y="134"/>
                    <a:pt x="0" y="350"/>
                  </a:cubicBezTo>
                  <a:cubicBezTo>
                    <a:pt x="52" y="473"/>
                    <a:pt x="175" y="606"/>
                    <a:pt x="308" y="606"/>
                  </a:cubicBezTo>
                  <a:lnTo>
                    <a:pt x="7012" y="606"/>
                  </a:lnTo>
                  <a:cubicBezTo>
                    <a:pt x="7310" y="606"/>
                    <a:pt x="7525" y="821"/>
                    <a:pt x="7484" y="1118"/>
                  </a:cubicBezTo>
                  <a:cubicBezTo>
                    <a:pt x="7433" y="1334"/>
                    <a:pt x="7228" y="1539"/>
                    <a:pt x="7012" y="1539"/>
                  </a:cubicBezTo>
                  <a:lnTo>
                    <a:pt x="308" y="1539"/>
                  </a:lnTo>
                  <a:cubicBezTo>
                    <a:pt x="134" y="1539"/>
                    <a:pt x="0" y="1672"/>
                    <a:pt x="0" y="1887"/>
                  </a:cubicBezTo>
                  <a:cubicBezTo>
                    <a:pt x="52" y="2010"/>
                    <a:pt x="175" y="2103"/>
                    <a:pt x="308" y="2103"/>
                  </a:cubicBezTo>
                  <a:lnTo>
                    <a:pt x="7012" y="2103"/>
                  </a:lnTo>
                  <a:cubicBezTo>
                    <a:pt x="7648" y="2103"/>
                    <a:pt x="8120" y="1590"/>
                    <a:pt x="8079" y="944"/>
                  </a:cubicBezTo>
                  <a:cubicBezTo>
                    <a:pt x="7997" y="391"/>
                    <a:pt x="7525" y="1"/>
                    <a:pt x="7012"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9"/>
            <p:cNvSpPr/>
            <p:nvPr/>
          </p:nvSpPr>
          <p:spPr>
            <a:xfrm>
              <a:off x="1727213" y="3674725"/>
              <a:ext cx="358825" cy="288350"/>
            </a:xfrm>
            <a:custGeom>
              <a:avLst/>
              <a:gdLst/>
              <a:ahLst/>
              <a:cxnLst/>
              <a:rect l="l" t="t" r="r" b="b"/>
              <a:pathLst>
                <a:path w="14353" h="11534" extrusionOk="0">
                  <a:moveTo>
                    <a:pt x="10939" y="595"/>
                  </a:moveTo>
                  <a:cubicBezTo>
                    <a:pt x="12220" y="595"/>
                    <a:pt x="13327" y="1661"/>
                    <a:pt x="13286" y="2984"/>
                  </a:cubicBezTo>
                  <a:cubicBezTo>
                    <a:pt x="13286" y="4224"/>
                    <a:pt x="12220" y="5249"/>
                    <a:pt x="10980" y="5249"/>
                  </a:cubicBezTo>
                  <a:lnTo>
                    <a:pt x="2994" y="5249"/>
                  </a:lnTo>
                  <a:cubicBezTo>
                    <a:pt x="2779" y="5249"/>
                    <a:pt x="2563" y="5075"/>
                    <a:pt x="2522" y="4870"/>
                  </a:cubicBezTo>
                  <a:cubicBezTo>
                    <a:pt x="2481" y="4563"/>
                    <a:pt x="2686" y="4306"/>
                    <a:pt x="2994" y="4306"/>
                  </a:cubicBezTo>
                  <a:lnTo>
                    <a:pt x="10939" y="4306"/>
                  </a:lnTo>
                  <a:cubicBezTo>
                    <a:pt x="11708" y="4306"/>
                    <a:pt x="12343" y="3712"/>
                    <a:pt x="12343" y="2943"/>
                  </a:cubicBezTo>
                  <a:cubicBezTo>
                    <a:pt x="12343" y="2174"/>
                    <a:pt x="11749" y="1538"/>
                    <a:pt x="10980" y="1538"/>
                  </a:cubicBezTo>
                  <a:lnTo>
                    <a:pt x="2994" y="1538"/>
                  </a:lnTo>
                  <a:cubicBezTo>
                    <a:pt x="2779" y="1538"/>
                    <a:pt x="2563" y="1364"/>
                    <a:pt x="2522" y="1149"/>
                  </a:cubicBezTo>
                  <a:cubicBezTo>
                    <a:pt x="2481" y="852"/>
                    <a:pt x="2686" y="595"/>
                    <a:pt x="2994" y="595"/>
                  </a:cubicBezTo>
                  <a:close/>
                  <a:moveTo>
                    <a:pt x="2994" y="1"/>
                  </a:moveTo>
                  <a:cubicBezTo>
                    <a:pt x="2430" y="1"/>
                    <a:pt x="1969" y="421"/>
                    <a:pt x="1917" y="975"/>
                  </a:cubicBezTo>
                  <a:cubicBezTo>
                    <a:pt x="1835" y="1579"/>
                    <a:pt x="2348" y="2133"/>
                    <a:pt x="2994" y="2133"/>
                  </a:cubicBezTo>
                  <a:lnTo>
                    <a:pt x="10939" y="2133"/>
                  </a:lnTo>
                  <a:cubicBezTo>
                    <a:pt x="11359" y="2133"/>
                    <a:pt x="11749" y="2471"/>
                    <a:pt x="11749" y="2902"/>
                  </a:cubicBezTo>
                  <a:cubicBezTo>
                    <a:pt x="11790" y="3373"/>
                    <a:pt x="11400" y="3712"/>
                    <a:pt x="10980" y="3712"/>
                  </a:cubicBezTo>
                  <a:lnTo>
                    <a:pt x="2902" y="3712"/>
                  </a:lnTo>
                  <a:cubicBezTo>
                    <a:pt x="2563" y="3712"/>
                    <a:pt x="2225" y="3886"/>
                    <a:pt x="2092" y="4183"/>
                  </a:cubicBezTo>
                  <a:cubicBezTo>
                    <a:pt x="1794" y="4737"/>
                    <a:pt x="1917" y="5290"/>
                    <a:pt x="2307" y="5588"/>
                  </a:cubicBezTo>
                  <a:cubicBezTo>
                    <a:pt x="810" y="6357"/>
                    <a:pt x="0" y="8243"/>
                    <a:pt x="1026" y="10078"/>
                  </a:cubicBezTo>
                  <a:cubicBezTo>
                    <a:pt x="1538" y="10970"/>
                    <a:pt x="2481" y="11534"/>
                    <a:pt x="3455" y="11534"/>
                  </a:cubicBezTo>
                  <a:lnTo>
                    <a:pt x="4398" y="11534"/>
                  </a:lnTo>
                  <a:cubicBezTo>
                    <a:pt x="4532" y="11534"/>
                    <a:pt x="4655" y="11400"/>
                    <a:pt x="4696" y="11277"/>
                  </a:cubicBezTo>
                  <a:cubicBezTo>
                    <a:pt x="4737" y="11103"/>
                    <a:pt x="4573" y="10929"/>
                    <a:pt x="4398" y="10929"/>
                  </a:cubicBezTo>
                  <a:lnTo>
                    <a:pt x="3763" y="10929"/>
                  </a:lnTo>
                  <a:cubicBezTo>
                    <a:pt x="2307" y="10929"/>
                    <a:pt x="1149" y="9781"/>
                    <a:pt x="1149" y="8325"/>
                  </a:cubicBezTo>
                  <a:cubicBezTo>
                    <a:pt x="1200" y="6961"/>
                    <a:pt x="2307" y="5844"/>
                    <a:pt x="3711" y="5844"/>
                  </a:cubicBezTo>
                  <a:lnTo>
                    <a:pt x="13286" y="5844"/>
                  </a:lnTo>
                  <a:cubicBezTo>
                    <a:pt x="13502" y="5844"/>
                    <a:pt x="13707" y="6018"/>
                    <a:pt x="13758" y="6234"/>
                  </a:cubicBezTo>
                  <a:cubicBezTo>
                    <a:pt x="13799" y="6531"/>
                    <a:pt x="13584" y="6787"/>
                    <a:pt x="13286" y="6787"/>
                  </a:cubicBezTo>
                  <a:lnTo>
                    <a:pt x="3763" y="6787"/>
                  </a:lnTo>
                  <a:cubicBezTo>
                    <a:pt x="2943" y="6787"/>
                    <a:pt x="2266" y="7382"/>
                    <a:pt x="2133" y="8151"/>
                  </a:cubicBezTo>
                  <a:cubicBezTo>
                    <a:pt x="2010" y="9135"/>
                    <a:pt x="2779" y="10037"/>
                    <a:pt x="3763" y="10037"/>
                  </a:cubicBezTo>
                  <a:lnTo>
                    <a:pt x="4398" y="10037"/>
                  </a:lnTo>
                  <a:cubicBezTo>
                    <a:pt x="4532" y="10037"/>
                    <a:pt x="4655" y="9904"/>
                    <a:pt x="4696" y="9781"/>
                  </a:cubicBezTo>
                  <a:cubicBezTo>
                    <a:pt x="4737" y="9565"/>
                    <a:pt x="4573" y="9432"/>
                    <a:pt x="4398" y="9432"/>
                  </a:cubicBezTo>
                  <a:lnTo>
                    <a:pt x="3763" y="9432"/>
                  </a:lnTo>
                  <a:cubicBezTo>
                    <a:pt x="3250" y="9432"/>
                    <a:pt x="2820" y="9094"/>
                    <a:pt x="2738" y="8581"/>
                  </a:cubicBezTo>
                  <a:cubicBezTo>
                    <a:pt x="2604" y="7946"/>
                    <a:pt x="3117" y="7382"/>
                    <a:pt x="3763" y="7382"/>
                  </a:cubicBezTo>
                  <a:lnTo>
                    <a:pt x="13286" y="7382"/>
                  </a:lnTo>
                  <a:cubicBezTo>
                    <a:pt x="13881" y="7382"/>
                    <a:pt x="14353" y="6920"/>
                    <a:pt x="14353" y="6316"/>
                  </a:cubicBezTo>
                  <a:cubicBezTo>
                    <a:pt x="14353" y="5721"/>
                    <a:pt x="13881" y="5249"/>
                    <a:pt x="13286" y="5249"/>
                  </a:cubicBezTo>
                  <a:lnTo>
                    <a:pt x="12733" y="5249"/>
                  </a:lnTo>
                  <a:cubicBezTo>
                    <a:pt x="13409" y="4737"/>
                    <a:pt x="13840" y="3927"/>
                    <a:pt x="13881" y="3025"/>
                  </a:cubicBezTo>
                  <a:cubicBezTo>
                    <a:pt x="13922" y="1364"/>
                    <a:pt x="12600" y="1"/>
                    <a:pt x="10939"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9"/>
            <p:cNvSpPr/>
            <p:nvPr/>
          </p:nvSpPr>
          <p:spPr>
            <a:xfrm>
              <a:off x="1829738" y="3888050"/>
              <a:ext cx="69475" cy="97325"/>
            </a:xfrm>
            <a:custGeom>
              <a:avLst/>
              <a:gdLst/>
              <a:ahLst/>
              <a:cxnLst/>
              <a:rect l="l" t="t" r="r" b="b"/>
              <a:pathLst>
                <a:path w="2779" h="3893" extrusionOk="0">
                  <a:moveTo>
                    <a:pt x="311" y="1"/>
                  </a:moveTo>
                  <a:cubicBezTo>
                    <a:pt x="293" y="1"/>
                    <a:pt x="275" y="3"/>
                    <a:pt x="256" y="7"/>
                  </a:cubicBezTo>
                  <a:cubicBezTo>
                    <a:pt x="82" y="48"/>
                    <a:pt x="0" y="181"/>
                    <a:pt x="0" y="304"/>
                  </a:cubicBezTo>
                  <a:lnTo>
                    <a:pt x="0" y="3595"/>
                  </a:lnTo>
                  <a:cubicBezTo>
                    <a:pt x="0" y="3677"/>
                    <a:pt x="41" y="3769"/>
                    <a:pt x="123" y="3810"/>
                  </a:cubicBezTo>
                  <a:cubicBezTo>
                    <a:pt x="174" y="3851"/>
                    <a:pt x="215" y="3892"/>
                    <a:pt x="297" y="3892"/>
                  </a:cubicBezTo>
                  <a:cubicBezTo>
                    <a:pt x="338" y="3892"/>
                    <a:pt x="431" y="3851"/>
                    <a:pt x="472" y="3810"/>
                  </a:cubicBezTo>
                  <a:lnTo>
                    <a:pt x="1363" y="3083"/>
                  </a:lnTo>
                  <a:lnTo>
                    <a:pt x="2307" y="3810"/>
                  </a:lnTo>
                  <a:cubicBezTo>
                    <a:pt x="2348" y="3851"/>
                    <a:pt x="2412" y="3872"/>
                    <a:pt x="2476" y="3872"/>
                  </a:cubicBezTo>
                  <a:cubicBezTo>
                    <a:pt x="2540" y="3872"/>
                    <a:pt x="2604" y="3851"/>
                    <a:pt x="2645" y="3810"/>
                  </a:cubicBezTo>
                  <a:cubicBezTo>
                    <a:pt x="2737" y="3769"/>
                    <a:pt x="2778" y="3677"/>
                    <a:pt x="2778" y="3595"/>
                  </a:cubicBezTo>
                  <a:lnTo>
                    <a:pt x="2778" y="304"/>
                  </a:lnTo>
                  <a:cubicBezTo>
                    <a:pt x="2778" y="148"/>
                    <a:pt x="2639" y="1"/>
                    <a:pt x="2484" y="1"/>
                  </a:cubicBezTo>
                  <a:cubicBezTo>
                    <a:pt x="2466" y="1"/>
                    <a:pt x="2448" y="3"/>
                    <a:pt x="2430" y="7"/>
                  </a:cubicBezTo>
                  <a:cubicBezTo>
                    <a:pt x="2266" y="48"/>
                    <a:pt x="2173" y="181"/>
                    <a:pt x="2173" y="304"/>
                  </a:cubicBezTo>
                  <a:lnTo>
                    <a:pt x="2173" y="2949"/>
                  </a:lnTo>
                  <a:lnTo>
                    <a:pt x="1579" y="2488"/>
                  </a:lnTo>
                  <a:cubicBezTo>
                    <a:pt x="1517" y="2442"/>
                    <a:pt x="1453" y="2419"/>
                    <a:pt x="1389" y="2419"/>
                  </a:cubicBezTo>
                  <a:cubicBezTo>
                    <a:pt x="1325" y="2419"/>
                    <a:pt x="1261" y="2442"/>
                    <a:pt x="1199" y="2488"/>
                  </a:cubicBezTo>
                  <a:lnTo>
                    <a:pt x="595" y="2949"/>
                  </a:lnTo>
                  <a:lnTo>
                    <a:pt x="595" y="304"/>
                  </a:lnTo>
                  <a:cubicBezTo>
                    <a:pt x="595" y="148"/>
                    <a:pt x="463" y="1"/>
                    <a:pt x="311" y="1"/>
                  </a:cubicBez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39"/>
          <p:cNvGrpSpPr/>
          <p:nvPr/>
        </p:nvGrpSpPr>
        <p:grpSpPr>
          <a:xfrm>
            <a:off x="5203213" y="1323625"/>
            <a:ext cx="343700" cy="345000"/>
            <a:chOff x="1751813" y="2520150"/>
            <a:chExt cx="343700" cy="345000"/>
          </a:xfrm>
        </p:grpSpPr>
        <p:sp>
          <p:nvSpPr>
            <p:cNvPr id="650" name="Google Shape;650;p39"/>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9"/>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9"/>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9"/>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9"/>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9"/>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9"/>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7" name="Google Shape;657;p39"/>
          <p:cNvSpPr txBox="1"/>
          <p:nvPr/>
        </p:nvSpPr>
        <p:spPr>
          <a:xfrm>
            <a:off x="5739130" y="1150620"/>
            <a:ext cx="3126740" cy="39751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chemeClr val="dk1"/>
                </a:solidFill>
                <a:latin typeface="Figtree Black"/>
                <a:ea typeface="Figtree Black"/>
                <a:cs typeface="Figtree Black"/>
                <a:sym typeface="Figtree Black"/>
              </a:rPr>
              <a:t>At Receiver</a:t>
            </a:r>
            <a:endParaRPr/>
          </a:p>
        </p:txBody>
      </p:sp>
      <p:sp>
        <p:nvSpPr>
          <p:cNvPr id="658" name="Google Shape;658;p39"/>
          <p:cNvSpPr txBox="1"/>
          <p:nvPr/>
        </p:nvSpPr>
        <p:spPr>
          <a:xfrm>
            <a:off x="5599430" y="1598295"/>
            <a:ext cx="4599940" cy="302133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Divide Image into 4 parts. </a:t>
            </a:r>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Encrypt each part</a:t>
            </a:r>
            <a:endParaRPr sz="1400" b="0" i="0" u="none" strike="noStrike" cap="none">
              <a:solidFill>
                <a:srgbClr val="000000"/>
              </a:solidFill>
              <a:latin typeface="Arial"/>
              <a:ea typeface="Arial"/>
              <a:cs typeface="Arial"/>
              <a:sym typeface="Arial"/>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Extract Encrypted Text message </a:t>
            </a:r>
            <a:endParaRPr/>
          </a:p>
          <a:p>
            <a:pPr marL="152400" marR="0" lvl="0" indent="0" algn="l" rtl="0">
              <a:lnSpc>
                <a:spcPct val="115000"/>
              </a:lnSpc>
              <a:spcBef>
                <a:spcPts val="1000"/>
              </a:spcBef>
              <a:spcAft>
                <a:spcPts val="0"/>
              </a:spcAft>
              <a:buClr>
                <a:schemeClr val="dk1"/>
              </a:buClr>
              <a:buSzPts val="1200"/>
              <a:buFont typeface="Hanken Grotesk"/>
              <a:buNone/>
            </a:pPr>
            <a:r>
              <a:rPr lang="en-US" sz="1400" b="0" i="0" u="none" strike="noStrike" cap="none">
                <a:solidFill>
                  <a:srgbClr val="000000"/>
                </a:solidFill>
                <a:latin typeface="Arial"/>
                <a:ea typeface="Arial"/>
                <a:cs typeface="Arial"/>
                <a:sym typeface="Arial"/>
              </a:rPr>
              <a:t>from each Encrypted Image</a:t>
            </a:r>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Decrypt Text message</a:t>
            </a:r>
            <a:endParaRPr sz="1400" b="0" i="0" u="none" strike="noStrike" cap="none">
              <a:solidFill>
                <a:srgbClr val="000000"/>
              </a:solidFill>
              <a:latin typeface="Arial"/>
              <a:ea typeface="Arial"/>
              <a:cs typeface="Arial"/>
              <a:sym typeface="Arial"/>
            </a:endParaRPr>
          </a:p>
          <a:p>
            <a:pPr marL="457200" marR="0" lvl="0" indent="-304800" algn="l" rtl="0">
              <a:lnSpc>
                <a:spcPct val="115000"/>
              </a:lnSpc>
              <a:spcBef>
                <a:spcPts val="1000"/>
              </a:spcBef>
              <a:spcAft>
                <a:spcPts val="0"/>
              </a:spcAft>
              <a:buClr>
                <a:schemeClr val="dk1"/>
              </a:buClr>
              <a:buSzPts val="1200"/>
              <a:buFont typeface="Hanken Grotesk"/>
              <a:buChar char="●"/>
            </a:pPr>
            <a:r>
              <a:rPr lang="en-US" sz="1400" b="0" i="0" u="none" strike="noStrike" cap="none">
                <a:solidFill>
                  <a:srgbClr val="000000"/>
                </a:solidFill>
                <a:latin typeface="Arial"/>
                <a:ea typeface="Arial"/>
                <a:cs typeface="Arial"/>
                <a:sym typeface="Arial"/>
              </a:rPr>
              <a:t>Get Text message</a:t>
            </a:r>
            <a:endParaRPr sz="1400" b="0" i="0" u="none" strike="noStrike" cap="none">
              <a:solidFill>
                <a:srgbClr val="000000"/>
              </a:solidFill>
              <a:latin typeface="Arial"/>
              <a:ea typeface="Arial"/>
              <a:cs typeface="Arial"/>
              <a:sym typeface="Arial"/>
            </a:endParaRPr>
          </a:p>
          <a:p>
            <a:pPr marL="457200" marR="0" lvl="0" indent="-228600" algn="l" rtl="0">
              <a:lnSpc>
                <a:spcPct val="115000"/>
              </a:lnSpc>
              <a:spcBef>
                <a:spcPts val="1000"/>
              </a:spcBef>
              <a:spcAft>
                <a:spcPts val="0"/>
              </a:spcAft>
              <a:buClr>
                <a:schemeClr val="dk1"/>
              </a:buClr>
              <a:buSzPts val="1200"/>
              <a:buFont typeface="Hanken Grotesk"/>
              <a:buNone/>
            </a:pPr>
            <a:endParaRPr sz="1400" b="0" i="0" u="none" strike="noStrike" cap="none">
              <a:solidFill>
                <a:schemeClr val="dk1"/>
              </a:solidFill>
              <a:latin typeface="Hanken Grotesk"/>
              <a:ea typeface="Hanken Grotesk"/>
              <a:cs typeface="Hanken Grotesk"/>
              <a:sym typeface="Hanken Grotes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58">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8">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8">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58">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
          <p:cNvSpPr txBox="1">
            <a:spLocks noGrp="1"/>
          </p:cNvSpPr>
          <p:nvPr>
            <p:ph type="title"/>
          </p:nvPr>
        </p:nvSpPr>
        <p:spPr>
          <a:xfrm>
            <a:off x="1103925" y="1368214"/>
            <a:ext cx="5292699" cy="69088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Symmetric encryption</a:t>
            </a:r>
            <a:endParaRPr sz="2800"/>
          </a:p>
        </p:txBody>
      </p:sp>
      <p:sp>
        <p:nvSpPr>
          <p:cNvPr id="315" name="Google Shape;315;p4"/>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02</a:t>
            </a:r>
            <a:endParaRPr/>
          </a:p>
        </p:txBody>
      </p:sp>
      <p:sp>
        <p:nvSpPr>
          <p:cNvPr id="316" name="Google Shape;316;p4"/>
          <p:cNvSpPr txBox="1"/>
          <p:nvPr/>
        </p:nvSpPr>
        <p:spPr>
          <a:xfrm>
            <a:off x="1103925" y="2188758"/>
            <a:ext cx="688860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Symmetric cryptography is a system where the same key is used for both</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encryption and decryption of messages.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Figtree Black"/>
              <a:ea typeface="Figtree Black"/>
              <a:cs typeface="Figtree Black"/>
              <a:sym typeface="Figtree Black"/>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This key must be kept secret between the communicating parties to maintain the confidentiality of the information.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771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Modify Project</a:t>
            </a:r>
            <a:endParaRPr/>
          </a:p>
        </p:txBody>
      </p:sp>
      <p:sp>
        <p:nvSpPr>
          <p:cNvPr id="664" name="Google Shape;664;p40"/>
          <p:cNvSpPr txBox="1"/>
          <p:nvPr/>
        </p:nvSpPr>
        <p:spPr>
          <a:xfrm>
            <a:off x="5015230" y="1174115"/>
            <a:ext cx="3718560" cy="1367790"/>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Hanken Grotesk"/>
              <a:buNone/>
            </a:pPr>
            <a:endParaRPr sz="1400" b="1" i="0" u="none" strike="noStrike" cap="none">
              <a:solidFill>
                <a:schemeClr val="dk1"/>
              </a:solidFill>
              <a:latin typeface="Hanken Grotesk"/>
              <a:ea typeface="Hanken Grotesk"/>
              <a:cs typeface="Hanken Grotesk"/>
              <a:sym typeface="Hanken Grotesk"/>
            </a:endParaRPr>
          </a:p>
        </p:txBody>
      </p:sp>
      <p:pic>
        <p:nvPicPr>
          <p:cNvPr id="665" name="Google Shape;665;p40"/>
          <p:cNvPicPr preferRelativeResize="0"/>
          <p:nvPr/>
        </p:nvPicPr>
        <p:blipFill rotWithShape="1">
          <a:blip r:embed="rId3">
            <a:alphaModFix/>
          </a:blip>
          <a:srcRect/>
          <a:stretch/>
        </p:blipFill>
        <p:spPr>
          <a:xfrm>
            <a:off x="273050" y="1524635"/>
            <a:ext cx="4194810" cy="3188970"/>
          </a:xfrm>
          <a:prstGeom prst="rect">
            <a:avLst/>
          </a:prstGeom>
          <a:noFill/>
          <a:ln>
            <a:noFill/>
          </a:ln>
        </p:spPr>
      </p:pic>
      <p:pic>
        <p:nvPicPr>
          <p:cNvPr id="666" name="Google Shape;666;p40"/>
          <p:cNvPicPr preferRelativeResize="0"/>
          <p:nvPr/>
        </p:nvPicPr>
        <p:blipFill rotWithShape="1">
          <a:blip r:embed="rId4">
            <a:alphaModFix/>
          </a:blip>
          <a:srcRect/>
          <a:stretch/>
        </p:blipFill>
        <p:spPr>
          <a:xfrm>
            <a:off x="4658360" y="1524000"/>
            <a:ext cx="4243070" cy="31896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1"/>
          <p:cNvSpPr txBox="1">
            <a:spLocks noGrp="1"/>
          </p:cNvSpPr>
          <p:nvPr>
            <p:ph type="title"/>
          </p:nvPr>
        </p:nvSpPr>
        <p:spPr>
          <a:xfrm>
            <a:off x="3771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Results</a:t>
            </a:r>
            <a:endParaRPr/>
          </a:p>
        </p:txBody>
      </p:sp>
      <p:sp>
        <p:nvSpPr>
          <p:cNvPr id="672" name="Google Shape;672;p41"/>
          <p:cNvSpPr txBox="1"/>
          <p:nvPr/>
        </p:nvSpPr>
        <p:spPr>
          <a:xfrm>
            <a:off x="4627880" y="1174115"/>
            <a:ext cx="1715135" cy="676910"/>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Hanken Grotesk"/>
              <a:buNone/>
            </a:pPr>
            <a:endParaRPr sz="1400" b="1" i="0" u="none" strike="noStrike" cap="none">
              <a:solidFill>
                <a:schemeClr val="dk1"/>
              </a:solidFill>
              <a:latin typeface="Hanken Grotesk"/>
              <a:ea typeface="Hanken Grotesk"/>
              <a:cs typeface="Hanken Grotesk"/>
              <a:sym typeface="Hanken Grotesk"/>
            </a:endParaRPr>
          </a:p>
        </p:txBody>
      </p:sp>
      <p:pic>
        <p:nvPicPr>
          <p:cNvPr id="673" name="Google Shape;673;p41"/>
          <p:cNvPicPr preferRelativeResize="0"/>
          <p:nvPr/>
        </p:nvPicPr>
        <p:blipFill rotWithShape="1">
          <a:blip r:embed="rId3">
            <a:alphaModFix/>
          </a:blip>
          <a:srcRect/>
          <a:stretch/>
        </p:blipFill>
        <p:spPr>
          <a:xfrm>
            <a:off x="2727008" y="1106488"/>
            <a:ext cx="1685925" cy="2930525"/>
          </a:xfrm>
          <a:prstGeom prst="rect">
            <a:avLst/>
          </a:prstGeom>
          <a:noFill/>
          <a:ln>
            <a:noFill/>
          </a:ln>
        </p:spPr>
      </p:pic>
      <p:pic>
        <p:nvPicPr>
          <p:cNvPr id="674" name="Google Shape;674;p41"/>
          <p:cNvPicPr preferRelativeResize="0"/>
          <p:nvPr/>
        </p:nvPicPr>
        <p:blipFill rotWithShape="1">
          <a:blip r:embed="rId4">
            <a:alphaModFix/>
          </a:blip>
          <a:srcRect/>
          <a:stretch/>
        </p:blipFill>
        <p:spPr>
          <a:xfrm>
            <a:off x="377190" y="4126230"/>
            <a:ext cx="4035425" cy="481965"/>
          </a:xfrm>
          <a:prstGeom prst="rect">
            <a:avLst/>
          </a:prstGeom>
          <a:noFill/>
          <a:ln>
            <a:noFill/>
          </a:ln>
        </p:spPr>
      </p:pic>
      <p:sp>
        <p:nvSpPr>
          <p:cNvPr id="675" name="Google Shape;675;p41"/>
          <p:cNvSpPr txBox="1"/>
          <p:nvPr/>
        </p:nvSpPr>
        <p:spPr>
          <a:xfrm>
            <a:off x="377190" y="1106805"/>
            <a:ext cx="1899285" cy="743585"/>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Hanken Grotesk"/>
              <a:buNone/>
            </a:pPr>
            <a:r>
              <a:rPr lang="en-US" sz="1400" b="1" i="0" u="none" strike="noStrike" cap="none">
                <a:solidFill>
                  <a:schemeClr val="dk1"/>
                </a:solidFill>
                <a:latin typeface="Hanken Grotesk"/>
                <a:ea typeface="Hanken Grotesk"/>
                <a:cs typeface="Hanken Grotesk"/>
                <a:sym typeface="Hanken Grotesk"/>
              </a:rPr>
              <a:t>Crop half of image  </a:t>
            </a:r>
            <a:endParaRPr/>
          </a:p>
          <a:p>
            <a:pPr marL="139700" marR="0" lvl="0" indent="0" algn="l" rtl="0">
              <a:lnSpc>
                <a:spcPct val="115000"/>
              </a:lnSpc>
              <a:spcBef>
                <a:spcPts val="0"/>
              </a:spcBef>
              <a:spcAft>
                <a:spcPts val="0"/>
              </a:spcAft>
              <a:buClr>
                <a:schemeClr val="dk1"/>
              </a:buClr>
              <a:buSzPts val="1400"/>
              <a:buFont typeface="Hanken Grotesk"/>
              <a:buNone/>
            </a:pPr>
            <a:r>
              <a:rPr lang="en-US" sz="1400" b="1" i="0" u="none" strike="noStrike" cap="none">
                <a:solidFill>
                  <a:schemeClr val="dk1"/>
                </a:solidFill>
                <a:latin typeface="Hanken Grotesk"/>
                <a:ea typeface="Hanken Grotesk"/>
                <a:cs typeface="Hanken Grotesk"/>
                <a:sym typeface="Hanken Grotesk"/>
              </a:rPr>
              <a:t>Right Half</a:t>
            </a:r>
            <a:endParaRPr/>
          </a:p>
        </p:txBody>
      </p:sp>
      <p:sp>
        <p:nvSpPr>
          <p:cNvPr id="676" name="Google Shape;676;p41"/>
          <p:cNvSpPr txBox="1">
            <a:spLocks noGrp="1"/>
          </p:cNvSpPr>
          <p:nvPr>
            <p:ph type="body" idx="1"/>
          </p:nvPr>
        </p:nvSpPr>
        <p:spPr>
          <a:xfrm>
            <a:off x="4864100" y="1174115"/>
            <a:ext cx="1846580" cy="619125"/>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b="1"/>
              <a:t>Crop quarter of image  </a:t>
            </a:r>
            <a:endParaRPr/>
          </a:p>
        </p:txBody>
      </p:sp>
      <p:pic>
        <p:nvPicPr>
          <p:cNvPr id="677" name="Google Shape;677;p41"/>
          <p:cNvPicPr preferRelativeResize="0"/>
          <p:nvPr/>
        </p:nvPicPr>
        <p:blipFill rotWithShape="1">
          <a:blip r:embed="rId5">
            <a:alphaModFix/>
          </a:blip>
          <a:srcRect/>
          <a:stretch/>
        </p:blipFill>
        <p:spPr>
          <a:xfrm>
            <a:off x="6914515" y="1173798"/>
            <a:ext cx="1638300" cy="1552575"/>
          </a:xfrm>
          <a:prstGeom prst="rect">
            <a:avLst/>
          </a:prstGeom>
          <a:noFill/>
          <a:ln>
            <a:noFill/>
          </a:ln>
        </p:spPr>
      </p:pic>
      <p:pic>
        <p:nvPicPr>
          <p:cNvPr id="678" name="Google Shape;678;p41"/>
          <p:cNvPicPr preferRelativeResize="0"/>
          <p:nvPr/>
        </p:nvPicPr>
        <p:blipFill rotWithShape="1">
          <a:blip r:embed="rId6">
            <a:alphaModFix/>
          </a:blip>
          <a:srcRect/>
          <a:stretch/>
        </p:blipFill>
        <p:spPr>
          <a:xfrm>
            <a:off x="4627880" y="2979420"/>
            <a:ext cx="4258945" cy="225425"/>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42"/>
          <p:cNvSpPr txBox="1">
            <a:spLocks noGrp="1"/>
          </p:cNvSpPr>
          <p:nvPr>
            <p:ph type="title"/>
          </p:nvPr>
        </p:nvSpPr>
        <p:spPr>
          <a:xfrm>
            <a:off x="3771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Results</a:t>
            </a:r>
            <a:endParaRPr/>
          </a:p>
        </p:txBody>
      </p:sp>
      <p:sp>
        <p:nvSpPr>
          <p:cNvPr id="684" name="Google Shape;684;p42"/>
          <p:cNvSpPr txBox="1"/>
          <p:nvPr/>
        </p:nvSpPr>
        <p:spPr>
          <a:xfrm>
            <a:off x="4627880" y="1174115"/>
            <a:ext cx="1715135" cy="676910"/>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Hanken Grotesk"/>
              <a:buNone/>
            </a:pPr>
            <a:endParaRPr sz="1400" b="1" i="0" u="none" strike="noStrike" cap="none">
              <a:solidFill>
                <a:schemeClr val="dk1"/>
              </a:solidFill>
              <a:latin typeface="Hanken Grotesk"/>
              <a:ea typeface="Hanken Grotesk"/>
              <a:cs typeface="Hanken Grotesk"/>
              <a:sym typeface="Hanken Grotesk"/>
            </a:endParaRPr>
          </a:p>
        </p:txBody>
      </p:sp>
      <p:graphicFrame>
        <p:nvGraphicFramePr>
          <p:cNvPr id="685" name="Google Shape;685;p42"/>
          <p:cNvGraphicFramePr/>
          <p:nvPr/>
        </p:nvGraphicFramePr>
        <p:xfrm>
          <a:off x="377190" y="1282700"/>
          <a:ext cx="4325600" cy="899170"/>
        </p:xfrm>
        <a:graphic>
          <a:graphicData uri="http://schemas.openxmlformats.org/drawingml/2006/table">
            <a:tbl>
              <a:tblPr firstRow="1" bandRow="1">
                <a:noFill/>
                <a:tableStyleId>{25A4BADE-1850-44A2-A1E2-EC7A571817A7}</a:tableStyleId>
              </a:tblPr>
              <a:tblGrid>
                <a:gridCol w="1113150">
                  <a:extLst>
                    <a:ext uri="{9D8B030D-6E8A-4147-A177-3AD203B41FA5}">
                      <a16:colId xmlns:a16="http://schemas.microsoft.com/office/drawing/2014/main" val="20000"/>
                    </a:ext>
                  </a:extLst>
                </a:gridCol>
                <a:gridCol w="1113150">
                  <a:extLst>
                    <a:ext uri="{9D8B030D-6E8A-4147-A177-3AD203B41FA5}">
                      <a16:colId xmlns:a16="http://schemas.microsoft.com/office/drawing/2014/main" val="20001"/>
                    </a:ext>
                  </a:extLst>
                </a:gridCol>
                <a:gridCol w="1113150">
                  <a:extLst>
                    <a:ext uri="{9D8B030D-6E8A-4147-A177-3AD203B41FA5}">
                      <a16:colId xmlns:a16="http://schemas.microsoft.com/office/drawing/2014/main" val="20002"/>
                    </a:ext>
                  </a:extLst>
                </a:gridCol>
                <a:gridCol w="986150">
                  <a:extLst>
                    <a:ext uri="{9D8B030D-6E8A-4147-A177-3AD203B41FA5}">
                      <a16:colId xmlns:a16="http://schemas.microsoft.com/office/drawing/2014/main" val="20003"/>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MSE</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PSNR</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Corr</a:t>
                      </a:r>
                      <a:endParaRPr/>
                    </a:p>
                  </a:txBody>
                  <a:tcPr marL="91450" marR="91450" marT="45725" marB="457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Original and Stego</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0.002</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171.8390</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686" name="Google Shape;686;p42"/>
          <p:cNvGraphicFramePr/>
          <p:nvPr>
            <p:extLst>
              <p:ext uri="{D42A27DB-BD31-4B8C-83A1-F6EECF244321}">
                <p14:modId xmlns:p14="http://schemas.microsoft.com/office/powerpoint/2010/main" val="2903736658"/>
              </p:ext>
            </p:extLst>
          </p:nvPr>
        </p:nvGraphicFramePr>
        <p:xfrm>
          <a:off x="5071730" y="544830"/>
          <a:ext cx="3513450" cy="967745"/>
        </p:xfrm>
        <a:graphic>
          <a:graphicData uri="http://schemas.openxmlformats.org/drawingml/2006/table">
            <a:tbl>
              <a:tblPr firstRow="1" bandRow="1">
                <a:noFill/>
                <a:tableStyleId>{25A4BADE-1850-44A2-A1E2-EC7A571817A7}</a:tableStyleId>
              </a:tblPr>
              <a:tblGrid>
                <a:gridCol w="1160150">
                  <a:extLst>
                    <a:ext uri="{9D8B030D-6E8A-4147-A177-3AD203B41FA5}">
                      <a16:colId xmlns:a16="http://schemas.microsoft.com/office/drawing/2014/main" val="20000"/>
                    </a:ext>
                  </a:extLst>
                </a:gridCol>
                <a:gridCol w="1176650">
                  <a:extLst>
                    <a:ext uri="{9D8B030D-6E8A-4147-A177-3AD203B41FA5}">
                      <a16:colId xmlns:a16="http://schemas.microsoft.com/office/drawing/2014/main" val="20001"/>
                    </a:ext>
                  </a:extLst>
                </a:gridCol>
                <a:gridCol w="1176650">
                  <a:extLst>
                    <a:ext uri="{9D8B030D-6E8A-4147-A177-3AD203B41FA5}">
                      <a16:colId xmlns:a16="http://schemas.microsoft.com/office/drawing/2014/main" val="20002"/>
                    </a:ext>
                  </a:extLst>
                </a:gridCol>
              </a:tblGrid>
              <a:tr h="5181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LSB</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LSB on 4 Crop</a:t>
                      </a:r>
                      <a:endParaRPr/>
                    </a:p>
                  </a:txBody>
                  <a:tcPr marL="91450" marR="91450" marT="45725" marB="45725"/>
                </a:tc>
                <a:extLst>
                  <a:ext uri="{0D108BD9-81ED-4DB2-BD59-A6C34878D82A}">
                    <a16:rowId xmlns:a16="http://schemas.microsoft.com/office/drawing/2014/main" val="10000"/>
                  </a:ext>
                </a:extLst>
              </a:tr>
              <a:tr h="44957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CPU Time</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0.5 sec</a:t>
                      </a:r>
                      <a:endParaRPr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1.3 sec</a:t>
                      </a:r>
                      <a:endParaRPr dirty="0"/>
                    </a:p>
                  </a:txBody>
                  <a:tcPr marL="91450" marR="91450" marT="45725" marB="45725"/>
                </a:tc>
                <a:extLst>
                  <a:ext uri="{0D108BD9-81ED-4DB2-BD59-A6C34878D82A}">
                    <a16:rowId xmlns:a16="http://schemas.microsoft.com/office/drawing/2014/main" val="10001"/>
                  </a:ext>
                </a:extLst>
              </a:tr>
            </a:tbl>
          </a:graphicData>
        </a:graphic>
      </p:graphicFrame>
      <p:sp>
        <p:nvSpPr>
          <p:cNvPr id="687" name="Google Shape;687;p42"/>
          <p:cNvSpPr txBox="1"/>
          <p:nvPr/>
        </p:nvSpPr>
        <p:spPr>
          <a:xfrm>
            <a:off x="377190" y="2730500"/>
            <a:ext cx="4325620" cy="916305"/>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Hanken Grotesk"/>
              <a:buNone/>
            </a:pPr>
            <a:r>
              <a:rPr lang="en-US" sz="1400" b="1" i="0" u="none" strike="noStrike" cap="none">
                <a:solidFill>
                  <a:schemeClr val="dk1"/>
                </a:solidFill>
                <a:latin typeface="Hanken Grotesk"/>
                <a:ea typeface="Hanken Grotesk"/>
                <a:cs typeface="Hanken Grotesk"/>
                <a:sym typeface="Hanken Grotesk"/>
              </a:rPr>
              <a:t>When increasing the number of crops means increasing the CPU time, MSE and decreasing the PSNR.</a:t>
            </a:r>
            <a:endParaRPr/>
          </a:p>
        </p:txBody>
      </p:sp>
      <p:pic>
        <p:nvPicPr>
          <p:cNvPr id="3" name="Picture 2">
            <a:extLst>
              <a:ext uri="{FF2B5EF4-FFF2-40B4-BE49-F238E27FC236}">
                <a16:creationId xmlns:a16="http://schemas.microsoft.com/office/drawing/2014/main" id="{91716350-4354-9115-A763-4BBA0093C333}"/>
              </a:ext>
            </a:extLst>
          </p:cNvPr>
          <p:cNvPicPr>
            <a:picLocks noChangeAspect="1"/>
          </p:cNvPicPr>
          <p:nvPr/>
        </p:nvPicPr>
        <p:blipFill>
          <a:blip r:embed="rId3"/>
          <a:stretch>
            <a:fillRect/>
          </a:stretch>
        </p:blipFill>
        <p:spPr>
          <a:xfrm>
            <a:off x="5071730" y="1668966"/>
            <a:ext cx="3513450" cy="3029510"/>
          </a:xfrm>
          <a:prstGeom prst="rect">
            <a:avLst/>
          </a:prstGeom>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3"/>
          <p:cNvSpPr txBox="1">
            <a:spLocks noGrp="1"/>
          </p:cNvSpPr>
          <p:nvPr>
            <p:ph type="title"/>
          </p:nvPr>
        </p:nvSpPr>
        <p:spPr>
          <a:xfrm>
            <a:off x="3771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2. Salt &amp; Pepper Noise</a:t>
            </a:r>
            <a:endParaRPr/>
          </a:p>
        </p:txBody>
      </p:sp>
      <p:sp>
        <p:nvSpPr>
          <p:cNvPr id="694" name="Google Shape;694;p43"/>
          <p:cNvSpPr txBox="1">
            <a:spLocks noGrp="1"/>
          </p:cNvSpPr>
          <p:nvPr>
            <p:ph type="body" idx="1"/>
          </p:nvPr>
        </p:nvSpPr>
        <p:spPr>
          <a:xfrm>
            <a:off x="376555" y="1017905"/>
            <a:ext cx="8047355" cy="3430905"/>
          </a:xfrm>
          <a:prstGeom prst="rect">
            <a:avLst/>
          </a:prstGeom>
          <a:no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SzPts val="800"/>
              <a:buChar char="●"/>
            </a:pPr>
            <a:r>
              <a:rPr lang="en-US"/>
              <a:t>Add salt and pepper noise, with a noise density of 0.007 (Message doesn’t change)</a:t>
            </a:r>
            <a:endParaRPr/>
          </a:p>
          <a:p>
            <a:pPr marL="457200" lvl="0" indent="-228600" algn="l" rtl="0">
              <a:lnSpc>
                <a:spcPct val="115000"/>
              </a:lnSpc>
              <a:spcBef>
                <a:spcPts val="0"/>
              </a:spcBef>
              <a:spcAft>
                <a:spcPts val="0"/>
              </a:spcAft>
              <a:buSzPts val="800"/>
              <a:buNone/>
            </a:pPr>
            <a:endParaRPr/>
          </a:p>
        </p:txBody>
      </p:sp>
      <p:pic>
        <p:nvPicPr>
          <p:cNvPr id="695" name="Google Shape;695;p43"/>
          <p:cNvPicPr preferRelativeResize="0"/>
          <p:nvPr/>
        </p:nvPicPr>
        <p:blipFill rotWithShape="1">
          <a:blip r:embed="rId3">
            <a:alphaModFix/>
          </a:blip>
          <a:srcRect/>
          <a:stretch/>
        </p:blipFill>
        <p:spPr>
          <a:xfrm>
            <a:off x="870585" y="1475740"/>
            <a:ext cx="5744210" cy="1524000"/>
          </a:xfrm>
          <a:prstGeom prst="rect">
            <a:avLst/>
          </a:prstGeom>
          <a:noFill/>
          <a:ln>
            <a:noFill/>
          </a:ln>
        </p:spPr>
      </p:pic>
      <p:pic>
        <p:nvPicPr>
          <p:cNvPr id="696" name="Google Shape;696;p43"/>
          <p:cNvPicPr preferRelativeResize="0"/>
          <p:nvPr/>
        </p:nvPicPr>
        <p:blipFill rotWithShape="1">
          <a:blip r:embed="rId4">
            <a:alphaModFix/>
          </a:blip>
          <a:srcRect/>
          <a:stretch/>
        </p:blipFill>
        <p:spPr>
          <a:xfrm>
            <a:off x="870585" y="3210560"/>
            <a:ext cx="5915660" cy="1485900"/>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44"/>
          <p:cNvSpPr txBox="1">
            <a:spLocks noGrp="1"/>
          </p:cNvSpPr>
          <p:nvPr>
            <p:ph type="title"/>
          </p:nvPr>
        </p:nvSpPr>
        <p:spPr>
          <a:xfrm>
            <a:off x="3771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2. Salt &amp; Pepper Noise</a:t>
            </a:r>
            <a:endParaRPr/>
          </a:p>
        </p:txBody>
      </p:sp>
      <p:sp>
        <p:nvSpPr>
          <p:cNvPr id="702" name="Google Shape;702;p44"/>
          <p:cNvSpPr txBox="1">
            <a:spLocks noGrp="1"/>
          </p:cNvSpPr>
          <p:nvPr>
            <p:ph type="body" idx="1"/>
          </p:nvPr>
        </p:nvSpPr>
        <p:spPr>
          <a:xfrm>
            <a:off x="376555" y="1017905"/>
            <a:ext cx="8047355" cy="3868420"/>
          </a:xfrm>
          <a:prstGeom prst="rect">
            <a:avLst/>
          </a:prstGeom>
          <a:no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SzPts val="800"/>
              <a:buChar char="●"/>
            </a:pPr>
            <a:r>
              <a:rPr lang="en-US"/>
              <a:t>Add salt and pepper noise, with a noise density of 0.02, to the image</a:t>
            </a:r>
            <a:endParaRPr/>
          </a:p>
          <a:p>
            <a:pPr marL="457200" lvl="0" indent="-228600" algn="l" rtl="0">
              <a:lnSpc>
                <a:spcPct val="115000"/>
              </a:lnSpc>
              <a:spcBef>
                <a:spcPts val="0"/>
              </a:spcBef>
              <a:spcAft>
                <a:spcPts val="0"/>
              </a:spcAft>
              <a:buSzPts val="800"/>
              <a:buNone/>
            </a:pPr>
            <a:endParaRPr/>
          </a:p>
        </p:txBody>
      </p:sp>
      <p:pic>
        <p:nvPicPr>
          <p:cNvPr id="703" name="Google Shape;703;p44"/>
          <p:cNvPicPr preferRelativeResize="0"/>
          <p:nvPr/>
        </p:nvPicPr>
        <p:blipFill rotWithShape="1">
          <a:blip r:embed="rId3">
            <a:alphaModFix/>
          </a:blip>
          <a:srcRect/>
          <a:stretch/>
        </p:blipFill>
        <p:spPr>
          <a:xfrm>
            <a:off x="1047433" y="1457643"/>
            <a:ext cx="5620385" cy="1514475"/>
          </a:xfrm>
          <a:prstGeom prst="rect">
            <a:avLst/>
          </a:prstGeom>
          <a:noFill/>
          <a:ln>
            <a:noFill/>
          </a:ln>
        </p:spPr>
      </p:pic>
      <p:pic>
        <p:nvPicPr>
          <p:cNvPr id="704" name="Google Shape;704;p44"/>
          <p:cNvPicPr preferRelativeResize="0"/>
          <p:nvPr/>
        </p:nvPicPr>
        <p:blipFill rotWithShape="1">
          <a:blip r:embed="rId4">
            <a:alphaModFix/>
          </a:blip>
          <a:srcRect/>
          <a:stretch/>
        </p:blipFill>
        <p:spPr>
          <a:xfrm>
            <a:off x="1259205" y="2972435"/>
            <a:ext cx="4276725" cy="1913255"/>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5"/>
          <p:cNvSpPr txBox="1">
            <a:spLocks noGrp="1"/>
          </p:cNvSpPr>
          <p:nvPr>
            <p:ph type="title"/>
          </p:nvPr>
        </p:nvSpPr>
        <p:spPr>
          <a:xfrm>
            <a:off x="273595" y="27230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2. Salt &amp; Pepper Noise</a:t>
            </a:r>
            <a:endParaRPr/>
          </a:p>
        </p:txBody>
      </p:sp>
      <p:sp>
        <p:nvSpPr>
          <p:cNvPr id="710" name="Google Shape;710;p45"/>
          <p:cNvSpPr txBox="1">
            <a:spLocks noGrp="1"/>
          </p:cNvSpPr>
          <p:nvPr>
            <p:ph type="body" idx="1"/>
          </p:nvPr>
        </p:nvSpPr>
        <p:spPr>
          <a:xfrm>
            <a:off x="376555" y="845185"/>
            <a:ext cx="8047355" cy="3882390"/>
          </a:xfrm>
          <a:prstGeom prst="rect">
            <a:avLst/>
          </a:prstGeom>
          <a:no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SzPts val="800"/>
              <a:buChar char="●"/>
            </a:pPr>
            <a:r>
              <a:rPr lang="en-US"/>
              <a:t>Different types of filters to remove salt &amp; pepper noise</a:t>
            </a:r>
            <a:endParaRPr/>
          </a:p>
        </p:txBody>
      </p:sp>
      <p:pic>
        <p:nvPicPr>
          <p:cNvPr id="711" name="Google Shape;711;p45"/>
          <p:cNvPicPr preferRelativeResize="0"/>
          <p:nvPr/>
        </p:nvPicPr>
        <p:blipFill rotWithShape="1">
          <a:blip r:embed="rId3">
            <a:alphaModFix/>
          </a:blip>
          <a:srcRect/>
          <a:stretch/>
        </p:blipFill>
        <p:spPr>
          <a:xfrm>
            <a:off x="699770" y="1245235"/>
            <a:ext cx="7103110" cy="3482975"/>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6"/>
          <p:cNvSpPr txBox="1">
            <a:spLocks noGrp="1"/>
          </p:cNvSpPr>
          <p:nvPr>
            <p:ph type="title"/>
          </p:nvPr>
        </p:nvSpPr>
        <p:spPr>
          <a:xfrm>
            <a:off x="274230" y="3300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2. Salt &amp; Pepper Noise</a:t>
            </a:r>
            <a:endParaRPr/>
          </a:p>
        </p:txBody>
      </p:sp>
      <p:sp>
        <p:nvSpPr>
          <p:cNvPr id="717" name="Google Shape;717;p46"/>
          <p:cNvSpPr txBox="1">
            <a:spLocks noGrp="1"/>
          </p:cNvSpPr>
          <p:nvPr>
            <p:ph type="body" idx="1"/>
          </p:nvPr>
        </p:nvSpPr>
        <p:spPr>
          <a:xfrm>
            <a:off x="274320" y="1098550"/>
            <a:ext cx="2809240" cy="2097405"/>
          </a:xfrm>
          <a:prstGeom prst="rect">
            <a:avLst/>
          </a:prstGeom>
          <a:noFill/>
          <a:ln>
            <a:noFill/>
          </a:ln>
        </p:spPr>
        <p:txBody>
          <a:bodyPr spcFirstLastPara="1" wrap="square" lIns="91425" tIns="91425" rIns="91425" bIns="91425" anchor="t" anchorCtr="0">
            <a:noAutofit/>
          </a:bodyPr>
          <a:lstStyle/>
          <a:p>
            <a:pPr marL="177800" lvl="0" indent="0" algn="l" rtl="0">
              <a:lnSpc>
                <a:spcPct val="115000"/>
              </a:lnSpc>
              <a:spcBef>
                <a:spcPts val="0"/>
              </a:spcBef>
              <a:spcAft>
                <a:spcPts val="0"/>
              </a:spcAft>
              <a:buSzPts val="800"/>
              <a:buNone/>
            </a:pPr>
            <a:r>
              <a:rPr lang="en-US"/>
              <a:t>From this table </a:t>
            </a:r>
            <a:endParaRPr/>
          </a:p>
          <a:p>
            <a:pPr marL="457200" lvl="0" indent="-279400" algn="l" rtl="0">
              <a:lnSpc>
                <a:spcPct val="115000"/>
              </a:lnSpc>
              <a:spcBef>
                <a:spcPts val="0"/>
              </a:spcBef>
              <a:spcAft>
                <a:spcPts val="0"/>
              </a:spcAft>
              <a:buSzPts val="800"/>
              <a:buChar char="●"/>
            </a:pPr>
            <a:r>
              <a:rPr lang="en-US"/>
              <a:t>Median filter and Rank order filter are the best for filtering salt &amp; pepper noise</a:t>
            </a:r>
            <a:endParaRPr/>
          </a:p>
          <a:p>
            <a:pPr marL="457200" lvl="0" indent="-279400" algn="l" rtl="0">
              <a:lnSpc>
                <a:spcPct val="115000"/>
              </a:lnSpc>
              <a:spcBef>
                <a:spcPts val="0"/>
              </a:spcBef>
              <a:spcAft>
                <a:spcPts val="0"/>
              </a:spcAft>
              <a:buSzPts val="800"/>
              <a:buChar char="●"/>
            </a:pPr>
            <a:r>
              <a:rPr lang="en-US"/>
              <a:t>Average filter is the worst for filtering salt &amp; pepper noise</a:t>
            </a:r>
            <a:endParaRPr/>
          </a:p>
        </p:txBody>
      </p:sp>
      <p:graphicFrame>
        <p:nvGraphicFramePr>
          <p:cNvPr id="718" name="Google Shape;718;p46"/>
          <p:cNvGraphicFramePr/>
          <p:nvPr/>
        </p:nvGraphicFramePr>
        <p:xfrm>
          <a:off x="3083560" y="1098550"/>
          <a:ext cx="5756325" cy="1280175"/>
        </p:xfrm>
        <a:graphic>
          <a:graphicData uri="http://schemas.openxmlformats.org/drawingml/2006/table">
            <a:tbl>
              <a:tblPr firstRow="1" bandRow="1">
                <a:noFill/>
                <a:tableStyleId>{25A4BADE-1850-44A2-A1E2-EC7A571817A7}</a:tableStyleId>
              </a:tblPr>
              <a:tblGrid>
                <a:gridCol w="970925">
                  <a:extLst>
                    <a:ext uri="{9D8B030D-6E8A-4147-A177-3AD203B41FA5}">
                      <a16:colId xmlns:a16="http://schemas.microsoft.com/office/drawing/2014/main" val="20000"/>
                    </a:ext>
                  </a:extLst>
                </a:gridCol>
                <a:gridCol w="970925">
                  <a:extLst>
                    <a:ext uri="{9D8B030D-6E8A-4147-A177-3AD203B41FA5}">
                      <a16:colId xmlns:a16="http://schemas.microsoft.com/office/drawing/2014/main" val="20001"/>
                    </a:ext>
                  </a:extLst>
                </a:gridCol>
                <a:gridCol w="970925">
                  <a:extLst>
                    <a:ext uri="{9D8B030D-6E8A-4147-A177-3AD203B41FA5}">
                      <a16:colId xmlns:a16="http://schemas.microsoft.com/office/drawing/2014/main" val="20002"/>
                    </a:ext>
                  </a:extLst>
                </a:gridCol>
                <a:gridCol w="970925">
                  <a:extLst>
                    <a:ext uri="{9D8B030D-6E8A-4147-A177-3AD203B41FA5}">
                      <a16:colId xmlns:a16="http://schemas.microsoft.com/office/drawing/2014/main" val="20003"/>
                    </a:ext>
                  </a:extLst>
                </a:gridCol>
                <a:gridCol w="970925">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tblGrid>
              <a:tr h="426725">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Median</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Average</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Gaussian</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Rank order</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Wiener</a:t>
                      </a:r>
                      <a:endParaRPr sz="1400" b="1"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8534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MSE between Original and Filter</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22.5757 </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17400</a:t>
                      </a:r>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122.3875</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22.5757</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176.1603</a:t>
                      </a:r>
                      <a:endParaRPr sz="1400" b="1"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bl>
          </a:graphicData>
        </a:graphic>
      </p:graphicFrame>
      <p:pic>
        <p:nvPicPr>
          <p:cNvPr id="719" name="Google Shape;719;p46"/>
          <p:cNvPicPr preferRelativeResize="0"/>
          <p:nvPr/>
        </p:nvPicPr>
        <p:blipFill rotWithShape="1">
          <a:blip r:embed="rId3">
            <a:alphaModFix/>
          </a:blip>
          <a:srcRect/>
          <a:stretch/>
        </p:blipFill>
        <p:spPr>
          <a:xfrm>
            <a:off x="3083560" y="2479675"/>
            <a:ext cx="5756275" cy="2304415"/>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7"/>
          <p:cNvSpPr txBox="1">
            <a:spLocks noGrp="1"/>
          </p:cNvSpPr>
          <p:nvPr>
            <p:ph type="title"/>
          </p:nvPr>
        </p:nvSpPr>
        <p:spPr>
          <a:xfrm>
            <a:off x="3771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3. Gaussian Noise</a:t>
            </a:r>
            <a:endParaRPr/>
          </a:p>
        </p:txBody>
      </p:sp>
      <p:sp>
        <p:nvSpPr>
          <p:cNvPr id="725" name="Google Shape;725;p47"/>
          <p:cNvSpPr txBox="1">
            <a:spLocks noGrp="1"/>
          </p:cNvSpPr>
          <p:nvPr>
            <p:ph type="body" idx="1"/>
          </p:nvPr>
        </p:nvSpPr>
        <p:spPr>
          <a:xfrm>
            <a:off x="376555" y="1017905"/>
            <a:ext cx="8047355" cy="3867785"/>
          </a:xfrm>
          <a:prstGeom prst="rect">
            <a:avLst/>
          </a:prstGeom>
          <a:no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SzPts val="800"/>
              <a:buChar char="●"/>
            </a:pPr>
            <a:r>
              <a:rPr lang="en-US"/>
              <a:t>Add Gaussian noise with 0.1</a:t>
            </a:r>
            <a:endParaRPr/>
          </a:p>
          <a:p>
            <a:pPr marL="457200" lvl="0" indent="-228600" algn="l" rtl="0">
              <a:lnSpc>
                <a:spcPct val="115000"/>
              </a:lnSpc>
              <a:spcBef>
                <a:spcPts val="0"/>
              </a:spcBef>
              <a:spcAft>
                <a:spcPts val="0"/>
              </a:spcAft>
              <a:buSzPts val="800"/>
              <a:buNone/>
            </a:pPr>
            <a:endParaRPr/>
          </a:p>
        </p:txBody>
      </p:sp>
      <p:pic>
        <p:nvPicPr>
          <p:cNvPr id="726" name="Google Shape;726;p47"/>
          <p:cNvPicPr preferRelativeResize="0"/>
          <p:nvPr/>
        </p:nvPicPr>
        <p:blipFill rotWithShape="1">
          <a:blip r:embed="rId3">
            <a:alphaModFix/>
          </a:blip>
          <a:srcRect/>
          <a:stretch/>
        </p:blipFill>
        <p:spPr>
          <a:xfrm>
            <a:off x="1499870" y="1423035"/>
            <a:ext cx="5458460" cy="1515745"/>
          </a:xfrm>
          <a:prstGeom prst="rect">
            <a:avLst/>
          </a:prstGeom>
          <a:noFill/>
          <a:ln>
            <a:noFill/>
          </a:ln>
        </p:spPr>
      </p:pic>
      <p:pic>
        <p:nvPicPr>
          <p:cNvPr id="727" name="Google Shape;727;p47"/>
          <p:cNvPicPr preferRelativeResize="0"/>
          <p:nvPr/>
        </p:nvPicPr>
        <p:blipFill rotWithShape="1">
          <a:blip r:embed="rId4">
            <a:alphaModFix/>
          </a:blip>
          <a:srcRect/>
          <a:stretch/>
        </p:blipFill>
        <p:spPr>
          <a:xfrm>
            <a:off x="1805940" y="2939415"/>
            <a:ext cx="4219575" cy="1946275"/>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8"/>
          <p:cNvSpPr txBox="1">
            <a:spLocks noGrp="1"/>
          </p:cNvSpPr>
          <p:nvPr>
            <p:ph type="title"/>
          </p:nvPr>
        </p:nvSpPr>
        <p:spPr>
          <a:xfrm>
            <a:off x="273595" y="27230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3. Gaussian Noise</a:t>
            </a:r>
            <a:endParaRPr/>
          </a:p>
        </p:txBody>
      </p:sp>
      <p:sp>
        <p:nvSpPr>
          <p:cNvPr id="733" name="Google Shape;733;p48"/>
          <p:cNvSpPr txBox="1">
            <a:spLocks noGrp="1"/>
          </p:cNvSpPr>
          <p:nvPr>
            <p:ph type="body" idx="1"/>
          </p:nvPr>
        </p:nvSpPr>
        <p:spPr>
          <a:xfrm>
            <a:off x="376555" y="845185"/>
            <a:ext cx="8047355" cy="3997960"/>
          </a:xfrm>
          <a:prstGeom prst="rect">
            <a:avLst/>
          </a:prstGeom>
          <a:no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SzPts val="800"/>
              <a:buChar char="●"/>
            </a:pPr>
            <a:r>
              <a:rPr lang="en-US"/>
              <a:t>Different types of filters to remove Gaussian noise</a:t>
            </a:r>
            <a:endParaRPr/>
          </a:p>
        </p:txBody>
      </p:sp>
      <p:pic>
        <p:nvPicPr>
          <p:cNvPr id="734" name="Google Shape;734;p48"/>
          <p:cNvPicPr preferRelativeResize="0"/>
          <p:nvPr/>
        </p:nvPicPr>
        <p:blipFill rotWithShape="1">
          <a:blip r:embed="rId3">
            <a:alphaModFix/>
          </a:blip>
          <a:srcRect/>
          <a:stretch/>
        </p:blipFill>
        <p:spPr>
          <a:xfrm>
            <a:off x="894080" y="1200785"/>
            <a:ext cx="6965950" cy="3642360"/>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49"/>
          <p:cNvSpPr txBox="1">
            <a:spLocks noGrp="1"/>
          </p:cNvSpPr>
          <p:nvPr>
            <p:ph type="title"/>
          </p:nvPr>
        </p:nvSpPr>
        <p:spPr>
          <a:xfrm>
            <a:off x="274230" y="33009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3. Gaussian Noise</a:t>
            </a:r>
            <a:endParaRPr/>
          </a:p>
        </p:txBody>
      </p:sp>
      <p:sp>
        <p:nvSpPr>
          <p:cNvPr id="740" name="Google Shape;740;p49"/>
          <p:cNvSpPr txBox="1">
            <a:spLocks noGrp="1"/>
          </p:cNvSpPr>
          <p:nvPr>
            <p:ph type="body" idx="1"/>
          </p:nvPr>
        </p:nvSpPr>
        <p:spPr>
          <a:xfrm>
            <a:off x="274320" y="1098550"/>
            <a:ext cx="2809240" cy="2097405"/>
          </a:xfrm>
          <a:prstGeom prst="rect">
            <a:avLst/>
          </a:prstGeom>
          <a:noFill/>
          <a:ln>
            <a:noFill/>
          </a:ln>
        </p:spPr>
        <p:txBody>
          <a:bodyPr spcFirstLastPara="1" wrap="square" lIns="91425" tIns="91425" rIns="91425" bIns="91425" anchor="t" anchorCtr="0">
            <a:noAutofit/>
          </a:bodyPr>
          <a:lstStyle/>
          <a:p>
            <a:pPr marL="177800" lvl="0" indent="0" algn="l" rtl="0">
              <a:lnSpc>
                <a:spcPct val="115000"/>
              </a:lnSpc>
              <a:spcBef>
                <a:spcPts val="0"/>
              </a:spcBef>
              <a:spcAft>
                <a:spcPts val="0"/>
              </a:spcAft>
              <a:buSzPts val="800"/>
              <a:buNone/>
            </a:pPr>
            <a:r>
              <a:rPr lang="en-US"/>
              <a:t>From this table </a:t>
            </a:r>
            <a:endParaRPr/>
          </a:p>
          <a:p>
            <a:pPr marL="457200" lvl="0" indent="-279400" algn="l" rtl="0">
              <a:lnSpc>
                <a:spcPct val="115000"/>
              </a:lnSpc>
              <a:spcBef>
                <a:spcPts val="0"/>
              </a:spcBef>
              <a:spcAft>
                <a:spcPts val="0"/>
              </a:spcAft>
              <a:buSzPts val="800"/>
              <a:buChar char="●"/>
            </a:pPr>
            <a:r>
              <a:rPr lang="en-US"/>
              <a:t>Gaussian filter are the best for filtering gaussian noise</a:t>
            </a:r>
            <a:endParaRPr/>
          </a:p>
          <a:p>
            <a:pPr marL="457200" lvl="0" indent="-279400" algn="l" rtl="0">
              <a:lnSpc>
                <a:spcPct val="115000"/>
              </a:lnSpc>
              <a:spcBef>
                <a:spcPts val="0"/>
              </a:spcBef>
              <a:spcAft>
                <a:spcPts val="0"/>
              </a:spcAft>
              <a:buSzPts val="800"/>
              <a:buChar char="●"/>
            </a:pPr>
            <a:r>
              <a:rPr lang="en-US"/>
              <a:t>Average filter is the worst for filtering gaussian noise</a:t>
            </a:r>
            <a:endParaRPr/>
          </a:p>
        </p:txBody>
      </p:sp>
      <p:graphicFrame>
        <p:nvGraphicFramePr>
          <p:cNvPr id="741" name="Google Shape;741;p49"/>
          <p:cNvGraphicFramePr/>
          <p:nvPr/>
        </p:nvGraphicFramePr>
        <p:xfrm>
          <a:off x="3083560" y="1098550"/>
          <a:ext cx="5756325" cy="1280175"/>
        </p:xfrm>
        <a:graphic>
          <a:graphicData uri="http://schemas.openxmlformats.org/drawingml/2006/table">
            <a:tbl>
              <a:tblPr firstRow="1" bandRow="1">
                <a:noFill/>
                <a:tableStyleId>{25A4BADE-1850-44A2-A1E2-EC7A571817A7}</a:tableStyleId>
              </a:tblPr>
              <a:tblGrid>
                <a:gridCol w="970925">
                  <a:extLst>
                    <a:ext uri="{9D8B030D-6E8A-4147-A177-3AD203B41FA5}">
                      <a16:colId xmlns:a16="http://schemas.microsoft.com/office/drawing/2014/main" val="20000"/>
                    </a:ext>
                  </a:extLst>
                </a:gridCol>
                <a:gridCol w="970925">
                  <a:extLst>
                    <a:ext uri="{9D8B030D-6E8A-4147-A177-3AD203B41FA5}">
                      <a16:colId xmlns:a16="http://schemas.microsoft.com/office/drawing/2014/main" val="20001"/>
                    </a:ext>
                  </a:extLst>
                </a:gridCol>
                <a:gridCol w="970925">
                  <a:extLst>
                    <a:ext uri="{9D8B030D-6E8A-4147-A177-3AD203B41FA5}">
                      <a16:colId xmlns:a16="http://schemas.microsoft.com/office/drawing/2014/main" val="20002"/>
                    </a:ext>
                  </a:extLst>
                </a:gridCol>
                <a:gridCol w="970925">
                  <a:extLst>
                    <a:ext uri="{9D8B030D-6E8A-4147-A177-3AD203B41FA5}">
                      <a16:colId xmlns:a16="http://schemas.microsoft.com/office/drawing/2014/main" val="20003"/>
                    </a:ext>
                  </a:extLst>
                </a:gridCol>
                <a:gridCol w="970925">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tblGrid>
              <a:tr h="426725">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Median</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Average</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Gaussian</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Rank order</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Wiener</a:t>
                      </a:r>
                      <a:endParaRPr sz="1400" b="1"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8534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MSE between Original and Filter</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781.4785</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1751</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735.7</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781.4785</a:t>
                      </a:r>
                      <a:endParaRPr sz="1400" b="1"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Times New Roman"/>
                          <a:ea typeface="Times New Roman"/>
                          <a:cs typeface="Times New Roman"/>
                          <a:sym typeface="Times New Roman"/>
                        </a:rPr>
                        <a:t>736.6217</a:t>
                      </a:r>
                      <a:endParaRPr sz="1400" b="1"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bl>
          </a:graphicData>
        </a:graphic>
      </p:graphicFrame>
      <p:pic>
        <p:nvPicPr>
          <p:cNvPr id="742" name="Google Shape;742;p49"/>
          <p:cNvPicPr preferRelativeResize="0"/>
          <p:nvPr/>
        </p:nvPicPr>
        <p:blipFill rotWithShape="1">
          <a:blip r:embed="rId3">
            <a:alphaModFix/>
          </a:blip>
          <a:srcRect/>
          <a:stretch/>
        </p:blipFill>
        <p:spPr>
          <a:xfrm>
            <a:off x="2658110" y="2478405"/>
            <a:ext cx="6181725" cy="2341880"/>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
          <p:cNvSpPr txBox="1">
            <a:spLocks noGrp="1"/>
          </p:cNvSpPr>
          <p:nvPr>
            <p:ph type="title"/>
          </p:nvPr>
        </p:nvSpPr>
        <p:spPr>
          <a:xfrm>
            <a:off x="1216475" y="1353697"/>
            <a:ext cx="5868432" cy="4886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Symmetric encryption types </a:t>
            </a:r>
            <a:endParaRPr sz="2800"/>
          </a:p>
        </p:txBody>
      </p:sp>
      <p:sp>
        <p:nvSpPr>
          <p:cNvPr id="322" name="Google Shape;322;p5"/>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03</a:t>
            </a:r>
            <a:endParaRPr/>
          </a:p>
        </p:txBody>
      </p:sp>
      <p:sp>
        <p:nvSpPr>
          <p:cNvPr id="323" name="Google Shape;323;p5"/>
          <p:cNvSpPr txBox="1"/>
          <p:nvPr/>
        </p:nvSpPr>
        <p:spPr>
          <a:xfrm>
            <a:off x="1385808" y="2350347"/>
            <a:ext cx="6613498" cy="12003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Figtree Black"/>
                <a:ea typeface="Figtree Black"/>
                <a:cs typeface="Figtree Black"/>
                <a:sym typeface="Figtree Black"/>
              </a:rPr>
              <a:t>Block ciphers.</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Figtree Black"/>
              <a:ea typeface="Figtree Black"/>
              <a:cs typeface="Figtree Black"/>
              <a:sym typeface="Figtree Black"/>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Figtree Black"/>
                <a:ea typeface="Figtree Black"/>
                <a:cs typeface="Figtree Black"/>
                <a:sym typeface="Figtree Black"/>
              </a:rPr>
              <a:t>Stream ciphers.</a:t>
            </a:r>
            <a:endParaRPr sz="1800" b="0" i="0" u="none" strike="noStrike" cap="none">
              <a:solidFill>
                <a:srgbClr val="000000"/>
              </a:solidFill>
              <a:latin typeface="Figtree Black"/>
              <a:ea typeface="Figtree Black"/>
              <a:cs typeface="Figtree Black"/>
              <a:sym typeface="Figtree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0"/>
          <p:cNvSpPr txBox="1">
            <a:spLocks noGrp="1"/>
          </p:cNvSpPr>
          <p:nvPr>
            <p:ph type="title"/>
          </p:nvPr>
        </p:nvSpPr>
        <p:spPr>
          <a:xfrm>
            <a:off x="274320" y="330200"/>
            <a:ext cx="8440420" cy="57277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Summary for Salt &amp; Pepper and Gaussian Noise</a:t>
            </a:r>
            <a:endParaRPr/>
          </a:p>
        </p:txBody>
      </p:sp>
      <p:pic>
        <p:nvPicPr>
          <p:cNvPr id="748" name="Google Shape;748;p50"/>
          <p:cNvPicPr preferRelativeResize="0"/>
          <p:nvPr/>
        </p:nvPicPr>
        <p:blipFill rotWithShape="1">
          <a:blip r:embed="rId3">
            <a:alphaModFix/>
          </a:blip>
          <a:srcRect/>
          <a:stretch/>
        </p:blipFill>
        <p:spPr>
          <a:xfrm>
            <a:off x="929005" y="1029970"/>
            <a:ext cx="7299325" cy="3732530"/>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3"/>
          <p:cNvSpPr txBox="1">
            <a:spLocks noGrp="1"/>
          </p:cNvSpPr>
          <p:nvPr>
            <p:ph type="ctrTitle"/>
          </p:nvPr>
        </p:nvSpPr>
        <p:spPr>
          <a:xfrm>
            <a:off x="1625495" y="1902126"/>
            <a:ext cx="5897400" cy="1342904"/>
          </a:xfrm>
          <a:prstGeom prst="rect">
            <a:avLst/>
          </a:prstGeom>
          <a:noFill/>
          <a:ln>
            <a:noFill/>
          </a:ln>
        </p:spPr>
        <p:txBody>
          <a:bodyPr spcFirstLastPara="1" wrap="square" lIns="91425" tIns="91425" rIns="91425" bIns="91425" anchor="b" anchorCtr="0">
            <a:noAutofit/>
          </a:bodyPr>
          <a:lstStyle/>
          <a:p>
            <a:pPr algn="ctr"/>
            <a:r>
              <a:rPr lang="en-US" dirty="0"/>
              <a:t>Chapter 3 &amp; 4</a:t>
            </a:r>
            <a:br>
              <a:rPr lang="en-US" dirty="0"/>
            </a:br>
            <a:r>
              <a:rPr lang="en-US" dirty="0"/>
              <a:t>Sound Steganography</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cxnSp>
        <p:nvCxnSpPr>
          <p:cNvPr id="771" name="Google Shape;771;p54"/>
          <p:cNvCxnSpPr>
            <a:stCxn id="772" idx="1"/>
          </p:cNvCxnSpPr>
          <p:nvPr/>
        </p:nvCxnSpPr>
        <p:spPr>
          <a:xfrm rot="10800000">
            <a:off x="-167825" y="3160425"/>
            <a:ext cx="6304800" cy="0"/>
          </a:xfrm>
          <a:prstGeom prst="straightConnector1">
            <a:avLst/>
          </a:prstGeom>
          <a:noFill/>
          <a:ln w="19050" cap="flat" cmpd="sng">
            <a:solidFill>
              <a:schemeClr val="dk1"/>
            </a:solidFill>
            <a:prstDash val="solid"/>
            <a:round/>
            <a:headEnd type="none" w="sm" len="sm"/>
            <a:tailEnd type="none" w="sm" len="sm"/>
          </a:ln>
        </p:spPr>
      </p:cxnSp>
      <p:cxnSp>
        <p:nvCxnSpPr>
          <p:cNvPr id="773" name="Google Shape;773;p54"/>
          <p:cNvCxnSpPr>
            <a:stCxn id="774" idx="3"/>
          </p:cNvCxnSpPr>
          <p:nvPr/>
        </p:nvCxnSpPr>
        <p:spPr>
          <a:xfrm>
            <a:off x="1285275" y="1502500"/>
            <a:ext cx="8009700" cy="0"/>
          </a:xfrm>
          <a:prstGeom prst="straightConnector1">
            <a:avLst/>
          </a:prstGeom>
          <a:noFill/>
          <a:ln w="19050" cap="flat" cmpd="sng">
            <a:solidFill>
              <a:schemeClr val="dk1"/>
            </a:solidFill>
            <a:prstDash val="solid"/>
            <a:round/>
            <a:headEnd type="none" w="sm" len="sm"/>
            <a:tailEnd type="none" w="sm" len="sm"/>
          </a:ln>
        </p:spPr>
      </p:cxnSp>
      <p:sp>
        <p:nvSpPr>
          <p:cNvPr id="775" name="Google Shape;775;p54"/>
          <p:cNvSpPr txBox="1">
            <a:spLocks noGrp="1"/>
          </p:cNvSpPr>
          <p:nvPr>
            <p:ph type="title"/>
          </p:nvPr>
        </p:nvSpPr>
        <p:spPr>
          <a:xfrm>
            <a:off x="6632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Table of contents</a:t>
            </a:r>
            <a:endParaRPr/>
          </a:p>
        </p:txBody>
      </p:sp>
      <p:sp>
        <p:nvSpPr>
          <p:cNvPr id="774" name="Google Shape;774;p54"/>
          <p:cNvSpPr txBox="1">
            <a:spLocks noGrp="1"/>
          </p:cNvSpPr>
          <p:nvPr>
            <p:ph type="title" idx="5"/>
          </p:nvPr>
        </p:nvSpPr>
        <p:spPr>
          <a:xfrm>
            <a:off x="9195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01</a:t>
            </a:r>
            <a:endParaRPr/>
          </a:p>
        </p:txBody>
      </p:sp>
      <p:sp>
        <p:nvSpPr>
          <p:cNvPr id="776" name="Google Shape;776;p54"/>
          <p:cNvSpPr txBox="1">
            <a:spLocks noGrp="1"/>
          </p:cNvSpPr>
          <p:nvPr>
            <p:ph type="title" idx="6"/>
          </p:nvPr>
        </p:nvSpPr>
        <p:spPr>
          <a:xfrm>
            <a:off x="3509050" y="29775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05</a:t>
            </a:r>
            <a:endParaRPr/>
          </a:p>
        </p:txBody>
      </p:sp>
      <p:sp>
        <p:nvSpPr>
          <p:cNvPr id="777" name="Google Shape;777;p54"/>
          <p:cNvSpPr txBox="1">
            <a:spLocks noGrp="1"/>
          </p:cNvSpPr>
          <p:nvPr>
            <p:ph type="title" idx="7"/>
          </p:nvPr>
        </p:nvSpPr>
        <p:spPr>
          <a:xfrm>
            <a:off x="919575" y="29775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04</a:t>
            </a:r>
            <a:endParaRPr/>
          </a:p>
        </p:txBody>
      </p:sp>
      <p:sp>
        <p:nvSpPr>
          <p:cNvPr id="778" name="Google Shape;778;p54"/>
          <p:cNvSpPr txBox="1">
            <a:spLocks noGrp="1"/>
          </p:cNvSpPr>
          <p:nvPr>
            <p:ph type="title" idx="8"/>
          </p:nvPr>
        </p:nvSpPr>
        <p:spPr>
          <a:xfrm>
            <a:off x="35282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02</a:t>
            </a:r>
            <a:endParaRPr/>
          </a:p>
        </p:txBody>
      </p:sp>
      <p:sp>
        <p:nvSpPr>
          <p:cNvPr id="772" name="Google Shape;772;p54"/>
          <p:cNvSpPr txBox="1">
            <a:spLocks noGrp="1"/>
          </p:cNvSpPr>
          <p:nvPr>
            <p:ph type="title" idx="14"/>
          </p:nvPr>
        </p:nvSpPr>
        <p:spPr>
          <a:xfrm>
            <a:off x="6136975" y="29775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06</a:t>
            </a:r>
            <a:endParaRPr/>
          </a:p>
        </p:txBody>
      </p:sp>
      <p:sp>
        <p:nvSpPr>
          <p:cNvPr id="779" name="Google Shape;779;p54"/>
          <p:cNvSpPr txBox="1">
            <a:spLocks noGrp="1"/>
          </p:cNvSpPr>
          <p:nvPr>
            <p:ph type="title" idx="15"/>
          </p:nvPr>
        </p:nvSpPr>
        <p:spPr>
          <a:xfrm>
            <a:off x="61369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03</a:t>
            </a:r>
            <a:endParaRPr/>
          </a:p>
        </p:txBody>
      </p:sp>
      <p:sp>
        <p:nvSpPr>
          <p:cNvPr id="780" name="Google Shape;780;p54"/>
          <p:cNvSpPr txBox="1">
            <a:spLocks noGrp="1"/>
          </p:cNvSpPr>
          <p:nvPr>
            <p:ph type="subTitle" idx="16"/>
          </p:nvPr>
        </p:nvSpPr>
        <p:spPr>
          <a:xfrm>
            <a:off x="788675" y="1848775"/>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sz="1600"/>
              <a:t>Introduction to Sound</a:t>
            </a:r>
            <a:endParaRPr/>
          </a:p>
        </p:txBody>
      </p:sp>
      <p:sp>
        <p:nvSpPr>
          <p:cNvPr id="781" name="Google Shape;781;p54"/>
          <p:cNvSpPr txBox="1">
            <a:spLocks noGrp="1"/>
          </p:cNvSpPr>
          <p:nvPr>
            <p:ph type="subTitle" idx="17"/>
          </p:nvPr>
        </p:nvSpPr>
        <p:spPr>
          <a:xfrm>
            <a:off x="813523" y="3768066"/>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sz="1600"/>
              <a:t>Hiding Text  into sound file</a:t>
            </a:r>
            <a:endParaRPr/>
          </a:p>
        </p:txBody>
      </p:sp>
      <p:sp>
        <p:nvSpPr>
          <p:cNvPr id="782" name="Google Shape;782;p54"/>
          <p:cNvSpPr txBox="1">
            <a:spLocks noGrp="1"/>
          </p:cNvSpPr>
          <p:nvPr>
            <p:ph type="subTitle" idx="18"/>
          </p:nvPr>
        </p:nvSpPr>
        <p:spPr>
          <a:xfrm>
            <a:off x="3443348" y="3768066"/>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sz="1600"/>
              <a:t>Hiding Image  into sound file</a:t>
            </a:r>
            <a:endParaRPr/>
          </a:p>
        </p:txBody>
      </p:sp>
      <p:sp>
        <p:nvSpPr>
          <p:cNvPr id="783" name="Google Shape;783;p54"/>
          <p:cNvSpPr txBox="1">
            <a:spLocks noGrp="1"/>
          </p:cNvSpPr>
          <p:nvPr>
            <p:ph type="subTitle" idx="19"/>
          </p:nvPr>
        </p:nvSpPr>
        <p:spPr>
          <a:xfrm>
            <a:off x="3418500" y="1848775"/>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sz="1600"/>
              <a:t>Sound steganography</a:t>
            </a:r>
            <a:endParaRPr/>
          </a:p>
        </p:txBody>
      </p:sp>
      <p:sp>
        <p:nvSpPr>
          <p:cNvPr id="784" name="Google Shape;784;p54"/>
          <p:cNvSpPr txBox="1">
            <a:spLocks noGrp="1"/>
          </p:cNvSpPr>
          <p:nvPr>
            <p:ph type="subTitle" idx="20"/>
          </p:nvPr>
        </p:nvSpPr>
        <p:spPr>
          <a:xfrm>
            <a:off x="6073173" y="3768066"/>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sz="1600"/>
              <a:t>Adding advanced features </a:t>
            </a:r>
            <a:endParaRPr/>
          </a:p>
        </p:txBody>
      </p:sp>
      <p:sp>
        <p:nvSpPr>
          <p:cNvPr id="785" name="Google Shape;785;p54"/>
          <p:cNvSpPr txBox="1">
            <a:spLocks noGrp="1"/>
          </p:cNvSpPr>
          <p:nvPr>
            <p:ph type="subTitle" idx="21"/>
          </p:nvPr>
        </p:nvSpPr>
        <p:spPr>
          <a:xfrm>
            <a:off x="6048325" y="1848775"/>
            <a:ext cx="2749311"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sz="1600"/>
              <a:t>Least Significant Bit (LSB)</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cxnSp>
        <p:nvCxnSpPr>
          <p:cNvPr id="790" name="Google Shape;790;p55"/>
          <p:cNvCxnSpPr>
            <a:cxnSpLocks/>
          </p:cNvCxnSpPr>
          <p:nvPr/>
        </p:nvCxnSpPr>
        <p:spPr>
          <a:xfrm rot="10800000">
            <a:off x="-167825" y="3160425"/>
            <a:ext cx="6304800" cy="0"/>
          </a:xfrm>
          <a:prstGeom prst="straightConnector1">
            <a:avLst/>
          </a:prstGeom>
          <a:noFill/>
          <a:ln w="19050" cap="flat" cmpd="sng">
            <a:solidFill>
              <a:schemeClr val="dk1"/>
            </a:solidFill>
            <a:prstDash val="solid"/>
            <a:round/>
            <a:headEnd type="none" w="sm" len="sm"/>
            <a:tailEnd type="none" w="sm" len="sm"/>
          </a:ln>
        </p:spPr>
      </p:cxnSp>
      <p:cxnSp>
        <p:nvCxnSpPr>
          <p:cNvPr id="792" name="Google Shape;792;p55"/>
          <p:cNvCxnSpPr>
            <a:stCxn id="793" idx="3"/>
          </p:cNvCxnSpPr>
          <p:nvPr/>
        </p:nvCxnSpPr>
        <p:spPr>
          <a:xfrm>
            <a:off x="1285275" y="1502500"/>
            <a:ext cx="8009700" cy="0"/>
          </a:xfrm>
          <a:prstGeom prst="straightConnector1">
            <a:avLst/>
          </a:prstGeom>
          <a:noFill/>
          <a:ln w="19050" cap="flat" cmpd="sng">
            <a:solidFill>
              <a:schemeClr val="dk1"/>
            </a:solidFill>
            <a:prstDash val="solid"/>
            <a:round/>
            <a:headEnd type="none" w="sm" len="sm"/>
            <a:tailEnd type="none" w="sm" len="sm"/>
          </a:ln>
        </p:spPr>
      </p:cxnSp>
      <p:sp>
        <p:nvSpPr>
          <p:cNvPr id="794" name="Google Shape;794;p55"/>
          <p:cNvSpPr txBox="1">
            <a:spLocks noGrp="1"/>
          </p:cNvSpPr>
          <p:nvPr>
            <p:ph type="title"/>
          </p:nvPr>
        </p:nvSpPr>
        <p:spPr>
          <a:xfrm>
            <a:off x="6632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Table of contents</a:t>
            </a:r>
            <a:endParaRPr/>
          </a:p>
        </p:txBody>
      </p:sp>
      <p:sp>
        <p:nvSpPr>
          <p:cNvPr id="793" name="Google Shape;793;p55"/>
          <p:cNvSpPr txBox="1">
            <a:spLocks noGrp="1"/>
          </p:cNvSpPr>
          <p:nvPr>
            <p:ph type="title" idx="5"/>
          </p:nvPr>
        </p:nvSpPr>
        <p:spPr>
          <a:xfrm>
            <a:off x="9195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07</a:t>
            </a:r>
            <a:endParaRPr/>
          </a:p>
        </p:txBody>
      </p:sp>
      <p:sp>
        <p:nvSpPr>
          <p:cNvPr id="799" name="Google Shape;799;p55"/>
          <p:cNvSpPr txBox="1">
            <a:spLocks noGrp="1"/>
          </p:cNvSpPr>
          <p:nvPr>
            <p:ph type="subTitle" idx="16"/>
          </p:nvPr>
        </p:nvSpPr>
        <p:spPr>
          <a:xfrm>
            <a:off x="788675" y="1848775"/>
            <a:ext cx="2305500" cy="38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sz="1600"/>
              <a:t>Spread Spectrum</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56"/>
          <p:cNvSpPr txBox="1">
            <a:spLocks noGrp="1"/>
          </p:cNvSpPr>
          <p:nvPr>
            <p:ph type="title"/>
          </p:nvPr>
        </p:nvSpPr>
        <p:spPr>
          <a:xfrm>
            <a:off x="1216475" y="1977150"/>
            <a:ext cx="5067600" cy="841800"/>
          </a:xfrm>
          <a:prstGeom prst="rect">
            <a:avLst/>
          </a:prstGeom>
          <a:noFill/>
          <a:ln>
            <a:noFill/>
          </a:ln>
        </p:spPr>
        <p:txBody>
          <a:bodyPr spcFirstLastPara="1" wrap="square" lIns="91425" tIns="91425" rIns="91425" bIns="91425" anchor="b" anchorCtr="0">
            <a:noAutofit/>
          </a:bodyPr>
          <a:lstStyle/>
          <a:p>
            <a:r>
              <a:rPr lang="en-US" dirty="0"/>
              <a:t> Introduction to sound </a:t>
            </a:r>
            <a:endParaRPr/>
          </a:p>
        </p:txBody>
      </p:sp>
      <p:sp>
        <p:nvSpPr>
          <p:cNvPr id="810" name="Google Shape;810;p56"/>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01</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57"/>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Introduction for sound</a:t>
            </a:r>
            <a:endParaRPr/>
          </a:p>
        </p:txBody>
      </p:sp>
      <p:sp>
        <p:nvSpPr>
          <p:cNvPr id="816" name="Google Shape;816;p57"/>
          <p:cNvSpPr txBox="1">
            <a:spLocks noGrp="1"/>
          </p:cNvSpPr>
          <p:nvPr>
            <p:ph type="subTitle" idx="1"/>
          </p:nvPr>
        </p:nvSpPr>
        <p:spPr>
          <a:xfrm>
            <a:off x="713174" y="1421524"/>
            <a:ext cx="4128989" cy="349684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200"/>
              <a:buChar char="●"/>
            </a:pPr>
            <a:r>
              <a:rPr lang="en-US"/>
              <a:t>Sound is a form of energy that travels through waves, typically propagated through a medium such as air, water, or solids. It is a fundamental aspect of human experience and plays a crucial role in communication, perception, and the functioning of many technologies.</a:t>
            </a:r>
            <a:endParaRPr/>
          </a:p>
          <a:p>
            <a:pPr marL="139700" lvl="0" indent="0" algn="just" rtl="0">
              <a:lnSpc>
                <a:spcPct val="100000"/>
              </a:lnSpc>
              <a:spcBef>
                <a:spcPts val="0"/>
              </a:spcBef>
              <a:spcAft>
                <a:spcPts val="0"/>
              </a:spcAft>
              <a:buSzPts val="1200"/>
              <a:buNone/>
            </a:pPr>
            <a:endParaRPr/>
          </a:p>
          <a:p>
            <a:pPr marL="457200" lvl="0" indent="-317500" algn="l" rtl="0">
              <a:lnSpc>
                <a:spcPct val="100000"/>
              </a:lnSpc>
              <a:spcBef>
                <a:spcPts val="0"/>
              </a:spcBef>
              <a:spcAft>
                <a:spcPts val="0"/>
              </a:spcAft>
              <a:buSzPts val="1200"/>
              <a:buChar char="●"/>
            </a:pPr>
            <a:r>
              <a:rPr lang="en-US" b="1"/>
              <a:t>Properties of Sound</a:t>
            </a:r>
            <a:endParaRPr/>
          </a:p>
          <a:p>
            <a:pPr marL="939800" lvl="1" indent="-342900" algn="just" rtl="0">
              <a:lnSpc>
                <a:spcPct val="100000"/>
              </a:lnSpc>
              <a:spcBef>
                <a:spcPts val="0"/>
              </a:spcBef>
              <a:spcAft>
                <a:spcPts val="0"/>
              </a:spcAft>
              <a:buSzPts val="1400"/>
              <a:buFont typeface="Arial"/>
              <a:buAutoNum type="arabicPeriod"/>
            </a:pPr>
            <a:r>
              <a:rPr lang="en-US"/>
              <a:t>Wave Nature</a:t>
            </a:r>
            <a:endParaRPr/>
          </a:p>
          <a:p>
            <a:pPr marL="939800" lvl="1" indent="-342900" algn="just" rtl="0">
              <a:lnSpc>
                <a:spcPct val="100000"/>
              </a:lnSpc>
              <a:spcBef>
                <a:spcPts val="0"/>
              </a:spcBef>
              <a:spcAft>
                <a:spcPts val="0"/>
              </a:spcAft>
              <a:buSzPts val="1400"/>
              <a:buFont typeface="Arial"/>
              <a:buAutoNum type="arabicPeriod"/>
            </a:pPr>
            <a:r>
              <a:rPr lang="en-US"/>
              <a:t>Frequency</a:t>
            </a:r>
            <a:endParaRPr/>
          </a:p>
          <a:p>
            <a:pPr marL="939800" lvl="1" indent="-342900" algn="just" rtl="0">
              <a:lnSpc>
                <a:spcPct val="100000"/>
              </a:lnSpc>
              <a:spcBef>
                <a:spcPts val="0"/>
              </a:spcBef>
              <a:spcAft>
                <a:spcPts val="0"/>
              </a:spcAft>
              <a:buSzPts val="1400"/>
              <a:buFont typeface="Arial"/>
              <a:buAutoNum type="arabicPeriod"/>
            </a:pPr>
            <a:r>
              <a:rPr lang="en-US"/>
              <a:t>Amplitude</a:t>
            </a:r>
            <a:endParaRPr/>
          </a:p>
          <a:p>
            <a:pPr marL="939800" lvl="1" indent="-342900" algn="just" rtl="0">
              <a:lnSpc>
                <a:spcPct val="100000"/>
              </a:lnSpc>
              <a:spcBef>
                <a:spcPts val="0"/>
              </a:spcBef>
              <a:spcAft>
                <a:spcPts val="0"/>
              </a:spcAft>
              <a:buSzPts val="1400"/>
              <a:buFont typeface="Arial"/>
              <a:buAutoNum type="arabicPeriod"/>
            </a:pPr>
            <a:r>
              <a:rPr lang="en-US"/>
              <a:t>Wavelength</a:t>
            </a:r>
            <a:endParaRPr/>
          </a:p>
          <a:p>
            <a:pPr marL="939800" lvl="1" indent="-254000" algn="ctr" rtl="0">
              <a:lnSpc>
                <a:spcPct val="100000"/>
              </a:lnSpc>
              <a:spcBef>
                <a:spcPts val="0"/>
              </a:spcBef>
              <a:spcAft>
                <a:spcPts val="0"/>
              </a:spcAft>
              <a:buSzPts val="1400"/>
              <a:buFont typeface="Arial"/>
              <a:buNone/>
            </a:pPr>
            <a:endParaRPr/>
          </a:p>
          <a:p>
            <a:pPr marL="139700" lvl="0" indent="0" algn="just" rtl="0">
              <a:lnSpc>
                <a:spcPct val="115000"/>
              </a:lnSpc>
              <a:spcBef>
                <a:spcPts val="0"/>
              </a:spcBef>
              <a:spcAft>
                <a:spcPts val="0"/>
              </a:spcAft>
              <a:buSzPts val="1200"/>
              <a:buNone/>
            </a:pPr>
            <a:endParaRPr/>
          </a:p>
        </p:txBody>
      </p:sp>
      <p:pic>
        <p:nvPicPr>
          <p:cNvPr id="817" name="Google Shape;817;p57" descr="12,500+ Sine Wave Stock Photos, Pictures &amp; Royalty-Free Images - iStock"/>
          <p:cNvPicPr preferRelativeResize="0"/>
          <p:nvPr/>
        </p:nvPicPr>
        <p:blipFill rotWithShape="1">
          <a:blip r:embed="rId3">
            <a:alphaModFix/>
          </a:blip>
          <a:srcRect/>
          <a:stretch/>
        </p:blipFill>
        <p:spPr>
          <a:xfrm>
            <a:off x="4946073" y="1586345"/>
            <a:ext cx="3886200" cy="28955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8"/>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Introduction for sound</a:t>
            </a:r>
            <a:endParaRPr/>
          </a:p>
        </p:txBody>
      </p:sp>
      <p:sp>
        <p:nvSpPr>
          <p:cNvPr id="823" name="Google Shape;823;p58"/>
          <p:cNvSpPr txBox="1">
            <a:spLocks noGrp="1"/>
          </p:cNvSpPr>
          <p:nvPr>
            <p:ph type="subTitle" idx="1"/>
          </p:nvPr>
        </p:nvSpPr>
        <p:spPr>
          <a:xfrm>
            <a:off x="713175" y="1421524"/>
            <a:ext cx="6747498" cy="3302875"/>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200"/>
              <a:buChar char="●"/>
            </a:pPr>
            <a:r>
              <a:rPr lang="en-US" b="1"/>
              <a:t>Production and Transmission of Sound</a:t>
            </a:r>
            <a:endParaRPr/>
          </a:p>
          <a:p>
            <a:pPr marL="139700" lvl="0" indent="0" algn="just" rtl="0">
              <a:lnSpc>
                <a:spcPct val="115000"/>
              </a:lnSpc>
              <a:spcBef>
                <a:spcPts val="0"/>
              </a:spcBef>
              <a:spcAft>
                <a:spcPts val="0"/>
              </a:spcAft>
              <a:buSzPts val="1200"/>
              <a:buNone/>
            </a:pPr>
            <a:r>
              <a:rPr lang="en-US" b="1"/>
              <a:t>       Source:</a:t>
            </a:r>
            <a:endParaRPr/>
          </a:p>
          <a:p>
            <a:pPr marL="914400" lvl="1" indent="-317500" algn="just" rtl="0">
              <a:lnSpc>
                <a:spcPct val="100000"/>
              </a:lnSpc>
              <a:spcBef>
                <a:spcPts val="0"/>
              </a:spcBef>
              <a:spcAft>
                <a:spcPts val="0"/>
              </a:spcAft>
              <a:buSzPts val="1400"/>
              <a:buChar char="○"/>
            </a:pPr>
            <a:r>
              <a:rPr lang="en-US"/>
              <a:t>Produced by vibrating objects, creating disturbances. Examples: musical instruments, voices, mechanical devices.</a:t>
            </a:r>
            <a:endParaRPr/>
          </a:p>
          <a:p>
            <a:pPr marL="139700" lvl="0" indent="0" algn="just" rtl="0">
              <a:lnSpc>
                <a:spcPct val="115000"/>
              </a:lnSpc>
              <a:spcBef>
                <a:spcPts val="0"/>
              </a:spcBef>
              <a:spcAft>
                <a:spcPts val="0"/>
              </a:spcAft>
              <a:buSzPts val="1200"/>
              <a:buNone/>
            </a:pPr>
            <a:r>
              <a:rPr lang="en-US" b="1"/>
              <a:t>       Propagation:</a:t>
            </a:r>
            <a:endParaRPr/>
          </a:p>
          <a:p>
            <a:pPr marL="914400" lvl="1" indent="-317500" algn="just" rtl="0">
              <a:lnSpc>
                <a:spcPct val="100000"/>
              </a:lnSpc>
              <a:spcBef>
                <a:spcPts val="0"/>
              </a:spcBef>
              <a:spcAft>
                <a:spcPts val="0"/>
              </a:spcAft>
              <a:buSzPts val="1400"/>
              <a:buChar char="○"/>
            </a:pPr>
            <a:r>
              <a:rPr lang="en-US"/>
              <a:t>Waves propagate by causing medium particles to vibrate. Speed varies by medium; in air, approximately 343 m/s.</a:t>
            </a:r>
            <a:endParaRPr/>
          </a:p>
          <a:p>
            <a:pPr marL="139700" lvl="0" indent="0" algn="just" rtl="0">
              <a:lnSpc>
                <a:spcPct val="115000"/>
              </a:lnSpc>
              <a:spcBef>
                <a:spcPts val="0"/>
              </a:spcBef>
              <a:spcAft>
                <a:spcPts val="0"/>
              </a:spcAft>
              <a:buSzPts val="1200"/>
              <a:buNone/>
            </a:pPr>
            <a:r>
              <a:rPr lang="en-US" b="1"/>
              <a:t>       Reception:</a:t>
            </a:r>
            <a:endParaRPr/>
          </a:p>
          <a:p>
            <a:pPr marL="914400" lvl="1" indent="-317500" algn="just" rtl="0">
              <a:lnSpc>
                <a:spcPct val="100000"/>
              </a:lnSpc>
              <a:spcBef>
                <a:spcPts val="0"/>
              </a:spcBef>
              <a:spcAft>
                <a:spcPts val="0"/>
              </a:spcAft>
              <a:buSzPts val="1400"/>
              <a:buChar char="○"/>
            </a:pPr>
            <a:r>
              <a:rPr lang="en-US"/>
              <a:t>Detected by the ear, converted to electrical signals processed by the brain. Different organisms have varied hearing ranges.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59"/>
          <p:cNvSpPr txBox="1">
            <a:spLocks noGrp="1"/>
          </p:cNvSpPr>
          <p:nvPr>
            <p:ph type="title"/>
          </p:nvPr>
        </p:nvSpPr>
        <p:spPr>
          <a:xfrm>
            <a:off x="1216475" y="1977150"/>
            <a:ext cx="50676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 Sound Steganography</a:t>
            </a:r>
            <a:endParaRPr/>
          </a:p>
        </p:txBody>
      </p:sp>
      <p:sp>
        <p:nvSpPr>
          <p:cNvPr id="829" name="Google Shape;829;p59"/>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02</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60"/>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Soud Steganography</a:t>
            </a:r>
            <a:endParaRPr/>
          </a:p>
        </p:txBody>
      </p:sp>
      <p:sp>
        <p:nvSpPr>
          <p:cNvPr id="835" name="Google Shape;835;p60"/>
          <p:cNvSpPr txBox="1">
            <a:spLocks noGrp="1"/>
          </p:cNvSpPr>
          <p:nvPr>
            <p:ph type="subTitle" idx="1"/>
          </p:nvPr>
        </p:nvSpPr>
        <p:spPr>
          <a:xfrm>
            <a:off x="713175" y="1421525"/>
            <a:ext cx="7793516" cy="3081202"/>
          </a:xfrm>
          <a:prstGeom prst="rect">
            <a:avLst/>
          </a:prstGeom>
          <a:noFill/>
          <a:ln>
            <a:noFill/>
          </a:ln>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SzPts val="1200"/>
              <a:buChar char="●"/>
            </a:pPr>
            <a:r>
              <a:rPr lang="en-US" b="1"/>
              <a:t>Definition:</a:t>
            </a:r>
            <a:r>
              <a:rPr lang="en-US"/>
              <a:t> </a:t>
            </a:r>
            <a:endParaRPr/>
          </a:p>
          <a:p>
            <a:pPr marL="139700" lvl="0" indent="0" algn="just" rtl="0">
              <a:lnSpc>
                <a:spcPct val="150000"/>
              </a:lnSpc>
              <a:spcBef>
                <a:spcPts val="0"/>
              </a:spcBef>
              <a:spcAft>
                <a:spcPts val="0"/>
              </a:spcAft>
              <a:buSzPts val="1200"/>
              <a:buNone/>
            </a:pPr>
            <a:r>
              <a:rPr lang="en-US"/>
              <a:t>	Sound steganography is the practice of hiding information within audio files in a way 	that remains undetectable to the human ear.</a:t>
            </a:r>
            <a:endParaRPr/>
          </a:p>
          <a:p>
            <a:pPr marL="139700" lvl="0" indent="0" algn="just" rtl="0">
              <a:lnSpc>
                <a:spcPct val="150000"/>
              </a:lnSpc>
              <a:spcBef>
                <a:spcPts val="0"/>
              </a:spcBef>
              <a:spcAft>
                <a:spcPts val="0"/>
              </a:spcAft>
              <a:buSzPts val="1200"/>
              <a:buNone/>
            </a:pPr>
            <a:endParaRPr/>
          </a:p>
          <a:p>
            <a:pPr marL="457200" lvl="0" indent="-317500" algn="just" rtl="0">
              <a:lnSpc>
                <a:spcPct val="150000"/>
              </a:lnSpc>
              <a:spcBef>
                <a:spcPts val="0"/>
              </a:spcBef>
              <a:spcAft>
                <a:spcPts val="0"/>
              </a:spcAft>
              <a:buSzPts val="1200"/>
              <a:buChar char="●"/>
            </a:pPr>
            <a:r>
              <a:rPr lang="en-US" b="1"/>
              <a:t>Fundamentals:</a:t>
            </a:r>
            <a:endParaRPr/>
          </a:p>
          <a:p>
            <a:pPr marL="914400" lvl="1" indent="-317500" algn="just" rtl="0">
              <a:lnSpc>
                <a:spcPct val="150000"/>
              </a:lnSpc>
              <a:spcBef>
                <a:spcPts val="0"/>
              </a:spcBef>
              <a:spcAft>
                <a:spcPts val="0"/>
              </a:spcAft>
              <a:buSzPts val="1400"/>
              <a:buChar char="○"/>
            </a:pPr>
            <a:r>
              <a:rPr lang="en-US"/>
              <a:t>Conceals messages in audio files, maintaining the cover audio's perceptual integrity.</a:t>
            </a:r>
            <a:endParaRPr/>
          </a:p>
          <a:p>
            <a:pPr marL="914400" lvl="1" indent="-317500" algn="just" rtl="0">
              <a:lnSpc>
                <a:spcPct val="150000"/>
              </a:lnSpc>
              <a:spcBef>
                <a:spcPts val="0"/>
              </a:spcBef>
              <a:spcAft>
                <a:spcPts val="0"/>
              </a:spcAft>
              <a:buSzPts val="1400"/>
              <a:buChar char="○"/>
            </a:pPr>
            <a:r>
              <a:rPr lang="en-US"/>
              <a:t>Digital audio is a series of samples representing sound wave amplitude over time.</a:t>
            </a:r>
            <a:endParaRPr/>
          </a:p>
          <a:p>
            <a:pPr marL="914400" lvl="1" indent="-317500" algn="just" rtl="0">
              <a:lnSpc>
                <a:spcPct val="150000"/>
              </a:lnSpc>
              <a:spcBef>
                <a:spcPts val="0"/>
              </a:spcBef>
              <a:spcAft>
                <a:spcPts val="0"/>
              </a:spcAft>
              <a:buSzPts val="1400"/>
              <a:buChar char="○"/>
            </a:pPr>
            <a:r>
              <a:rPr lang="en-US"/>
              <a:t>Preferred formats for steganography: WAV (due to higher data capacity and uncompressed nature).</a:t>
            </a:r>
            <a:endParaRPr/>
          </a:p>
          <a:p>
            <a:pPr marL="596900" lvl="1" indent="0" algn="l" rtl="0">
              <a:lnSpc>
                <a:spcPct val="100000"/>
              </a:lnSpc>
              <a:spcBef>
                <a:spcPts val="0"/>
              </a:spcBef>
              <a:spcAft>
                <a:spcPts val="0"/>
              </a:spcAft>
              <a:buSzPts val="14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61"/>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Soud Steganography</a:t>
            </a:r>
            <a:endParaRPr/>
          </a:p>
        </p:txBody>
      </p:sp>
      <p:sp>
        <p:nvSpPr>
          <p:cNvPr id="841" name="Google Shape;841;p61"/>
          <p:cNvSpPr txBox="1">
            <a:spLocks noGrp="1"/>
          </p:cNvSpPr>
          <p:nvPr>
            <p:ph type="subTitle" idx="1"/>
          </p:nvPr>
        </p:nvSpPr>
        <p:spPr>
          <a:xfrm>
            <a:off x="713175" y="1101436"/>
            <a:ext cx="8264570" cy="3816928"/>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200"/>
              <a:buChar char="●"/>
            </a:pPr>
            <a:r>
              <a:rPr lang="en-US" b="1"/>
              <a:t>Techniques:</a:t>
            </a:r>
            <a:endParaRPr/>
          </a:p>
          <a:p>
            <a:pPr marL="914400" lvl="1" indent="-317500" algn="just" rtl="0">
              <a:lnSpc>
                <a:spcPct val="100000"/>
              </a:lnSpc>
              <a:spcBef>
                <a:spcPts val="0"/>
              </a:spcBef>
              <a:spcAft>
                <a:spcPts val="0"/>
              </a:spcAft>
              <a:buSzPts val="1400"/>
              <a:buChar char="○"/>
            </a:pPr>
            <a:r>
              <a:rPr lang="en-US" b="1"/>
              <a:t>Least Significant Bit (LSB) Encoding:</a:t>
            </a:r>
            <a:endParaRPr/>
          </a:p>
          <a:p>
            <a:pPr marL="1371600" lvl="2" indent="-317500" algn="just" rtl="0">
              <a:lnSpc>
                <a:spcPct val="100000"/>
              </a:lnSpc>
              <a:spcBef>
                <a:spcPts val="0"/>
              </a:spcBef>
              <a:spcAft>
                <a:spcPts val="0"/>
              </a:spcAft>
              <a:buSzPts val="1400"/>
              <a:buChar char="■"/>
            </a:pPr>
            <a:r>
              <a:rPr lang="en-US"/>
              <a:t>Replaces the least significant bits of audio samples with hidden message bits.</a:t>
            </a:r>
            <a:endParaRPr/>
          </a:p>
          <a:p>
            <a:pPr marL="1371600" lvl="2" indent="-317500" algn="just" rtl="0">
              <a:lnSpc>
                <a:spcPct val="100000"/>
              </a:lnSpc>
              <a:spcBef>
                <a:spcPts val="0"/>
              </a:spcBef>
              <a:spcAft>
                <a:spcPts val="0"/>
              </a:spcAft>
              <a:buSzPts val="1400"/>
              <a:buChar char="■"/>
            </a:pPr>
            <a:r>
              <a:rPr lang="en-US"/>
              <a:t>Simple but vulnerable to noise and compression.</a:t>
            </a:r>
            <a:endParaRPr/>
          </a:p>
          <a:p>
            <a:pPr marL="1054100" lvl="2" indent="0" algn="just" rtl="0">
              <a:lnSpc>
                <a:spcPct val="100000"/>
              </a:lnSpc>
              <a:spcBef>
                <a:spcPts val="0"/>
              </a:spcBef>
              <a:spcAft>
                <a:spcPts val="0"/>
              </a:spcAft>
              <a:buSzPts val="1400"/>
              <a:buNone/>
            </a:pPr>
            <a:endParaRPr/>
          </a:p>
          <a:p>
            <a:pPr marL="914400" lvl="1" indent="-317500" algn="just" rtl="0">
              <a:lnSpc>
                <a:spcPct val="100000"/>
              </a:lnSpc>
              <a:spcBef>
                <a:spcPts val="0"/>
              </a:spcBef>
              <a:spcAft>
                <a:spcPts val="0"/>
              </a:spcAft>
              <a:buSzPts val="1400"/>
              <a:buChar char="○"/>
            </a:pPr>
            <a:r>
              <a:rPr lang="en-US" b="1"/>
              <a:t>Phase Coding:</a:t>
            </a:r>
            <a:endParaRPr/>
          </a:p>
          <a:p>
            <a:pPr marL="1371600" lvl="2" indent="-317500" algn="just" rtl="0">
              <a:lnSpc>
                <a:spcPct val="100000"/>
              </a:lnSpc>
              <a:spcBef>
                <a:spcPts val="0"/>
              </a:spcBef>
              <a:spcAft>
                <a:spcPts val="0"/>
              </a:spcAft>
              <a:buSzPts val="1400"/>
              <a:buChar char="■"/>
            </a:pPr>
            <a:r>
              <a:rPr lang="en-US"/>
              <a:t>Modifies the phase of the audio signal to embed data.</a:t>
            </a:r>
            <a:endParaRPr/>
          </a:p>
          <a:p>
            <a:pPr marL="1371600" lvl="2" indent="-317500" algn="just" rtl="0">
              <a:lnSpc>
                <a:spcPct val="100000"/>
              </a:lnSpc>
              <a:spcBef>
                <a:spcPts val="0"/>
              </a:spcBef>
              <a:spcAft>
                <a:spcPts val="0"/>
              </a:spcAft>
              <a:buSzPts val="1400"/>
              <a:buChar char="■"/>
            </a:pPr>
            <a:r>
              <a:rPr lang="en-US"/>
              <a:t>Robust against compression but has lower data capacity.</a:t>
            </a:r>
            <a:endParaRPr/>
          </a:p>
          <a:p>
            <a:pPr marL="1054100" lvl="2" indent="0" algn="just" rtl="0">
              <a:lnSpc>
                <a:spcPct val="100000"/>
              </a:lnSpc>
              <a:spcBef>
                <a:spcPts val="0"/>
              </a:spcBef>
              <a:spcAft>
                <a:spcPts val="0"/>
              </a:spcAft>
              <a:buSzPts val="1400"/>
              <a:buNone/>
            </a:pPr>
            <a:endParaRPr/>
          </a:p>
          <a:p>
            <a:pPr marL="914400" lvl="1" indent="-317500" algn="just" rtl="0">
              <a:lnSpc>
                <a:spcPct val="100000"/>
              </a:lnSpc>
              <a:spcBef>
                <a:spcPts val="0"/>
              </a:spcBef>
              <a:spcAft>
                <a:spcPts val="0"/>
              </a:spcAft>
              <a:buSzPts val="1400"/>
              <a:buChar char="○"/>
            </a:pPr>
            <a:r>
              <a:rPr lang="en-US" b="1"/>
              <a:t>Echo Hiding:</a:t>
            </a:r>
            <a:endParaRPr/>
          </a:p>
          <a:p>
            <a:pPr marL="1371600" lvl="2" indent="-317500" algn="just" rtl="0">
              <a:lnSpc>
                <a:spcPct val="100000"/>
              </a:lnSpc>
              <a:spcBef>
                <a:spcPts val="0"/>
              </a:spcBef>
              <a:spcAft>
                <a:spcPts val="0"/>
              </a:spcAft>
              <a:buSzPts val="1400"/>
              <a:buChar char="■"/>
            </a:pPr>
            <a:r>
              <a:rPr lang="en-US"/>
              <a:t>Embeds data by introducing an echo with specific delay and amplitude.</a:t>
            </a:r>
            <a:endParaRPr/>
          </a:p>
          <a:p>
            <a:pPr marL="1371600" lvl="2" indent="-317500" algn="just" rtl="0">
              <a:lnSpc>
                <a:spcPct val="100000"/>
              </a:lnSpc>
              <a:spcBef>
                <a:spcPts val="0"/>
              </a:spcBef>
              <a:spcAft>
                <a:spcPts val="0"/>
              </a:spcAft>
              <a:buSzPts val="1400"/>
              <a:buChar char="■"/>
            </a:pPr>
            <a:r>
              <a:rPr lang="en-US"/>
              <a:t>Robust but can affect audio quality if not managed well.</a:t>
            </a:r>
            <a:endParaRPr/>
          </a:p>
          <a:p>
            <a:pPr marL="1054100" lvl="2" indent="0" algn="just" rtl="0">
              <a:lnSpc>
                <a:spcPct val="100000"/>
              </a:lnSpc>
              <a:spcBef>
                <a:spcPts val="0"/>
              </a:spcBef>
              <a:spcAft>
                <a:spcPts val="0"/>
              </a:spcAft>
              <a:buSzPts val="1400"/>
              <a:buNone/>
            </a:pPr>
            <a:endParaRPr/>
          </a:p>
          <a:p>
            <a:pPr marL="914400" lvl="1" indent="-317500" algn="just" rtl="0">
              <a:lnSpc>
                <a:spcPct val="100000"/>
              </a:lnSpc>
              <a:spcBef>
                <a:spcPts val="0"/>
              </a:spcBef>
              <a:spcAft>
                <a:spcPts val="0"/>
              </a:spcAft>
              <a:buSzPts val="1400"/>
              <a:buChar char="○"/>
            </a:pPr>
            <a:r>
              <a:rPr lang="en-US" b="1"/>
              <a:t>Spread Spectrum:</a:t>
            </a:r>
            <a:endParaRPr/>
          </a:p>
          <a:p>
            <a:pPr marL="1371600" lvl="2" indent="-317500" algn="just" rtl="0">
              <a:lnSpc>
                <a:spcPct val="100000"/>
              </a:lnSpc>
              <a:spcBef>
                <a:spcPts val="0"/>
              </a:spcBef>
              <a:spcAft>
                <a:spcPts val="0"/>
              </a:spcAft>
              <a:buSzPts val="1400"/>
              <a:buChar char="■"/>
            </a:pPr>
            <a:r>
              <a:rPr lang="en-US"/>
              <a:t>Distributes hidden data across the frequency spectrum using pseudorandom noise.</a:t>
            </a:r>
            <a:endParaRPr/>
          </a:p>
          <a:p>
            <a:pPr marL="1371600" lvl="2" indent="-317500" algn="just" rtl="0">
              <a:lnSpc>
                <a:spcPct val="100000"/>
              </a:lnSpc>
              <a:spcBef>
                <a:spcPts val="0"/>
              </a:spcBef>
              <a:spcAft>
                <a:spcPts val="0"/>
              </a:spcAft>
              <a:buSzPts val="1400"/>
              <a:buChar char="■"/>
            </a:pPr>
            <a:r>
              <a:rPr lang="en-US"/>
              <a:t>Highly robust but complex with low data embedding rate.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6"/>
          <p:cNvSpPr txBox="1">
            <a:spLocks noGrp="1"/>
          </p:cNvSpPr>
          <p:nvPr>
            <p:ph type="title"/>
          </p:nvPr>
        </p:nvSpPr>
        <p:spPr>
          <a:xfrm>
            <a:off x="1060688" y="1353776"/>
            <a:ext cx="5929391" cy="49534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Symmetric encryption example </a:t>
            </a:r>
            <a:endParaRPr sz="2800"/>
          </a:p>
        </p:txBody>
      </p:sp>
      <p:sp>
        <p:nvSpPr>
          <p:cNvPr id="329" name="Google Shape;329;p6"/>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04</a:t>
            </a:r>
            <a:endParaRPr/>
          </a:p>
        </p:txBody>
      </p:sp>
      <p:sp>
        <p:nvSpPr>
          <p:cNvPr id="330" name="Google Shape;330;p6"/>
          <p:cNvSpPr txBox="1"/>
          <p:nvPr/>
        </p:nvSpPr>
        <p:spPr>
          <a:xfrm>
            <a:off x="1060688" y="2086186"/>
            <a:ext cx="636016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Figtree Black"/>
                <a:ea typeface="Figtree Black"/>
                <a:cs typeface="Figtree Black"/>
                <a:sym typeface="Figtree Black"/>
              </a:rPr>
              <a:t>symmetric encryption algorithm that encrypts and decrypts data using the same key.</a:t>
            </a:r>
          </a:p>
          <a:p>
            <a:pPr marL="0" marR="0" lvl="0" indent="0" algn="l" rtl="0">
              <a:lnSpc>
                <a:spcPct val="100000"/>
              </a:lnSpc>
              <a:spcBef>
                <a:spcPts val="0"/>
              </a:spcBef>
              <a:spcAft>
                <a:spcPts val="0"/>
              </a:spcAft>
              <a:buNone/>
            </a:pPr>
            <a:endParaRPr dirty="0"/>
          </a:p>
          <a:p>
            <a:pPr lvl="0"/>
            <a:r>
              <a:rPr lang="en-US" dirty="0">
                <a:latin typeface="Figtree Black"/>
                <a:ea typeface="Figtree Black"/>
                <a:cs typeface="Figtree Black"/>
                <a:sym typeface="Figtree Black"/>
              </a:rPr>
              <a:t>Like DES,AES and </a:t>
            </a:r>
            <a:r>
              <a:rPr lang="en-US" dirty="0">
                <a:latin typeface="Figtree Black" panose="020B0604020202020204" charset="0"/>
              </a:rPr>
              <a:t>Vigenère cipher</a:t>
            </a:r>
            <a:endParaRPr sz="1400" b="1" i="0" u="none" strike="noStrike" cap="none" dirty="0">
              <a:solidFill>
                <a:srgbClr val="000000"/>
              </a:solidFill>
              <a:latin typeface="Figtree Black" panose="020B0604020202020204" charset="0"/>
              <a:ea typeface="Figtree Black"/>
              <a:cs typeface="Figtree Black"/>
              <a:sym typeface="Figtree Black"/>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62"/>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Soud Steganography</a:t>
            </a:r>
            <a:endParaRPr/>
          </a:p>
        </p:txBody>
      </p:sp>
      <p:sp>
        <p:nvSpPr>
          <p:cNvPr id="847" name="Google Shape;847;p62"/>
          <p:cNvSpPr txBox="1">
            <a:spLocks noGrp="1"/>
          </p:cNvSpPr>
          <p:nvPr>
            <p:ph type="subTitle" idx="1"/>
          </p:nvPr>
        </p:nvSpPr>
        <p:spPr>
          <a:xfrm>
            <a:off x="713174" y="1421525"/>
            <a:ext cx="8216081" cy="3427566"/>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200"/>
              <a:buChar char="●"/>
            </a:pPr>
            <a:r>
              <a:rPr lang="en-US" b="1"/>
              <a:t>Applications:</a:t>
            </a:r>
            <a:endParaRPr/>
          </a:p>
          <a:p>
            <a:pPr marL="914400" lvl="1" indent="-317500" algn="l" rtl="0">
              <a:lnSpc>
                <a:spcPct val="100000"/>
              </a:lnSpc>
              <a:spcBef>
                <a:spcPts val="0"/>
              </a:spcBef>
              <a:spcAft>
                <a:spcPts val="0"/>
              </a:spcAft>
              <a:buSzPts val="1400"/>
              <a:buChar char="○"/>
            </a:pPr>
            <a:r>
              <a:rPr lang="en-US" b="1"/>
              <a:t>Secure Communications:</a:t>
            </a:r>
            <a:endParaRPr/>
          </a:p>
          <a:p>
            <a:pPr marL="1371600" lvl="2" indent="-317500" algn="l" rtl="0">
              <a:lnSpc>
                <a:spcPct val="100000"/>
              </a:lnSpc>
              <a:spcBef>
                <a:spcPts val="0"/>
              </a:spcBef>
              <a:spcAft>
                <a:spcPts val="0"/>
              </a:spcAft>
              <a:buSzPts val="1400"/>
              <a:buChar char="■"/>
            </a:pPr>
            <a:r>
              <a:rPr lang="en-US"/>
              <a:t>Transmits confidential information covertly, often used in military and intelligence.</a:t>
            </a:r>
            <a:endParaRPr/>
          </a:p>
          <a:p>
            <a:pPr marL="1054100" lvl="2" indent="0" algn="l" rtl="0">
              <a:lnSpc>
                <a:spcPct val="100000"/>
              </a:lnSpc>
              <a:spcBef>
                <a:spcPts val="0"/>
              </a:spcBef>
              <a:spcAft>
                <a:spcPts val="0"/>
              </a:spcAft>
              <a:buSzPts val="1400"/>
              <a:buNone/>
            </a:pPr>
            <a:endParaRPr/>
          </a:p>
          <a:p>
            <a:pPr marL="914400" lvl="1" indent="-317500" algn="l" rtl="0">
              <a:lnSpc>
                <a:spcPct val="100000"/>
              </a:lnSpc>
              <a:spcBef>
                <a:spcPts val="0"/>
              </a:spcBef>
              <a:spcAft>
                <a:spcPts val="0"/>
              </a:spcAft>
              <a:buSzPts val="1400"/>
              <a:buChar char="○"/>
            </a:pPr>
            <a:r>
              <a:rPr lang="en-US" b="1"/>
              <a:t>Digital Watermarking:</a:t>
            </a:r>
            <a:endParaRPr/>
          </a:p>
          <a:p>
            <a:pPr marL="1371600" lvl="2" indent="-317500" algn="l" rtl="0">
              <a:lnSpc>
                <a:spcPct val="100000"/>
              </a:lnSpc>
              <a:spcBef>
                <a:spcPts val="0"/>
              </a:spcBef>
              <a:spcAft>
                <a:spcPts val="0"/>
              </a:spcAft>
              <a:buSzPts val="1400"/>
              <a:buChar char="■"/>
            </a:pPr>
            <a:r>
              <a:rPr lang="en-US"/>
              <a:t>Embeds copyright or signature information to protect intellectual property.</a:t>
            </a:r>
            <a:endParaRPr/>
          </a:p>
          <a:p>
            <a:pPr marL="1054100" lvl="2" indent="0" algn="l" rtl="0">
              <a:lnSpc>
                <a:spcPct val="100000"/>
              </a:lnSpc>
              <a:spcBef>
                <a:spcPts val="0"/>
              </a:spcBef>
              <a:spcAft>
                <a:spcPts val="0"/>
              </a:spcAft>
              <a:buSzPts val="1400"/>
              <a:buNone/>
            </a:pPr>
            <a:endParaRPr/>
          </a:p>
          <a:p>
            <a:pPr marL="914400" lvl="1" indent="-317500" algn="l" rtl="0">
              <a:lnSpc>
                <a:spcPct val="100000"/>
              </a:lnSpc>
              <a:spcBef>
                <a:spcPts val="0"/>
              </a:spcBef>
              <a:spcAft>
                <a:spcPts val="0"/>
              </a:spcAft>
              <a:buSzPts val="1400"/>
              <a:buChar char="○"/>
            </a:pPr>
            <a:r>
              <a:rPr lang="en-US" b="1"/>
              <a:t>Medical Data Hiding:</a:t>
            </a:r>
            <a:endParaRPr/>
          </a:p>
          <a:p>
            <a:pPr marL="1371600" lvl="2" indent="-317500" algn="l" rtl="0">
              <a:lnSpc>
                <a:spcPct val="100000"/>
              </a:lnSpc>
              <a:spcBef>
                <a:spcPts val="0"/>
              </a:spcBef>
              <a:spcAft>
                <a:spcPts val="0"/>
              </a:spcAft>
              <a:buSzPts val="1400"/>
              <a:buChar char="■"/>
            </a:pPr>
            <a:r>
              <a:rPr lang="en-US"/>
              <a:t>Embeds patient information into medical audio recordings for secure transmission.</a:t>
            </a:r>
            <a:endParaRPr/>
          </a:p>
          <a:p>
            <a:pPr marL="1054100" lvl="2" indent="0" algn="l" rtl="0">
              <a:lnSpc>
                <a:spcPct val="100000"/>
              </a:lnSpc>
              <a:spcBef>
                <a:spcPts val="0"/>
              </a:spcBef>
              <a:spcAft>
                <a:spcPts val="0"/>
              </a:spcAft>
              <a:buSzPts val="1400"/>
              <a:buNone/>
            </a:pPr>
            <a:endParaRPr/>
          </a:p>
          <a:p>
            <a:pPr marL="914400" lvl="1" indent="-317500" algn="l" rtl="0">
              <a:lnSpc>
                <a:spcPct val="100000"/>
              </a:lnSpc>
              <a:spcBef>
                <a:spcPts val="0"/>
              </a:spcBef>
              <a:spcAft>
                <a:spcPts val="0"/>
              </a:spcAft>
              <a:buSzPts val="1400"/>
              <a:buChar char="○"/>
            </a:pPr>
            <a:r>
              <a:rPr lang="en-US" b="1"/>
              <a:t>Covert Channels:</a:t>
            </a:r>
            <a:endParaRPr/>
          </a:p>
          <a:p>
            <a:pPr marL="1371600" lvl="2" indent="-317500" algn="l" rtl="0">
              <a:lnSpc>
                <a:spcPct val="100000"/>
              </a:lnSpc>
              <a:spcBef>
                <a:spcPts val="0"/>
              </a:spcBef>
              <a:spcAft>
                <a:spcPts val="0"/>
              </a:spcAft>
              <a:buSzPts val="1400"/>
              <a:buChar char="■"/>
            </a:pPr>
            <a:r>
              <a:rPr lang="en-US"/>
              <a:t>Creates hidden communication channels within overt channels for security purposes.</a:t>
            </a:r>
            <a:endParaRPr/>
          </a:p>
          <a:p>
            <a:pPr marL="457200" lvl="0" indent="-241300" algn="l" rtl="0">
              <a:lnSpc>
                <a:spcPct val="115000"/>
              </a:lnSpc>
              <a:spcBef>
                <a:spcPts val="0"/>
              </a:spcBef>
              <a:spcAft>
                <a:spcPts val="0"/>
              </a:spcAft>
              <a:buSzPts val="1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63"/>
          <p:cNvSpPr txBox="1">
            <a:spLocks noGrp="1"/>
          </p:cNvSpPr>
          <p:nvPr>
            <p:ph type="title"/>
          </p:nvPr>
        </p:nvSpPr>
        <p:spPr>
          <a:xfrm>
            <a:off x="1345062" y="2248612"/>
            <a:ext cx="50676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   Least Significant </a:t>
            </a:r>
            <a:br>
              <a:rPr lang="en-US"/>
            </a:br>
            <a:r>
              <a:rPr lang="en-US"/>
              <a:t>Bit (LSB) </a:t>
            </a:r>
            <a:endParaRPr/>
          </a:p>
        </p:txBody>
      </p:sp>
      <p:sp>
        <p:nvSpPr>
          <p:cNvPr id="853" name="Google Shape;853;p63"/>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03</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4"/>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t>Least Significant Bit (LSB)</a:t>
            </a:r>
            <a:endParaRPr/>
          </a:p>
        </p:txBody>
      </p:sp>
      <p:sp>
        <p:nvSpPr>
          <p:cNvPr id="859" name="Google Shape;859;p64"/>
          <p:cNvSpPr txBox="1">
            <a:spLocks noGrp="1"/>
          </p:cNvSpPr>
          <p:nvPr>
            <p:ph type="subTitle" idx="1"/>
          </p:nvPr>
        </p:nvSpPr>
        <p:spPr>
          <a:xfrm>
            <a:off x="505358" y="1421524"/>
            <a:ext cx="4870206" cy="3406784"/>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200"/>
              <a:buChar char="●"/>
            </a:pPr>
            <a:r>
              <a:rPr lang="en-US" b="1"/>
              <a:t>Introduction</a:t>
            </a:r>
            <a:endParaRPr/>
          </a:p>
          <a:p>
            <a:pPr marL="914400" lvl="1" indent="-317500" algn="just" rtl="0">
              <a:lnSpc>
                <a:spcPct val="100000"/>
              </a:lnSpc>
              <a:spcBef>
                <a:spcPts val="0"/>
              </a:spcBef>
              <a:spcAft>
                <a:spcPts val="0"/>
              </a:spcAft>
              <a:buSzPts val="1400"/>
              <a:buChar char="○"/>
            </a:pPr>
            <a:r>
              <a:rPr lang="en-US" b="1"/>
              <a:t>Steganography</a:t>
            </a:r>
            <a:r>
              <a:rPr lang="en-US"/>
              <a:t>: The practice of hiding information within another medium.</a:t>
            </a:r>
            <a:endParaRPr/>
          </a:p>
          <a:p>
            <a:pPr marL="914400" lvl="1" indent="-317500" algn="just" rtl="0">
              <a:lnSpc>
                <a:spcPct val="100000"/>
              </a:lnSpc>
              <a:spcBef>
                <a:spcPts val="0"/>
              </a:spcBef>
              <a:spcAft>
                <a:spcPts val="0"/>
              </a:spcAft>
              <a:buSzPts val="1400"/>
              <a:buChar char="○"/>
            </a:pPr>
            <a:r>
              <a:rPr lang="en-US" b="1"/>
              <a:t>Least Significant Bit (LSB)</a:t>
            </a:r>
            <a:r>
              <a:rPr lang="en-US"/>
              <a:t>: A common and simple method of steganography used to hide data within images, audio, and video files.</a:t>
            </a:r>
            <a:endParaRPr/>
          </a:p>
          <a:p>
            <a:pPr marL="457200" lvl="0" indent="-317500" algn="just" rtl="0">
              <a:lnSpc>
                <a:spcPct val="115000"/>
              </a:lnSpc>
              <a:spcBef>
                <a:spcPts val="0"/>
              </a:spcBef>
              <a:spcAft>
                <a:spcPts val="0"/>
              </a:spcAft>
              <a:buSzPts val="1200"/>
              <a:buChar char="●"/>
            </a:pPr>
            <a:r>
              <a:rPr lang="en-US" b="1"/>
              <a:t>Basic Concepts</a:t>
            </a:r>
            <a:endParaRPr/>
          </a:p>
          <a:p>
            <a:pPr marL="914400" lvl="1" indent="-317500" algn="just" rtl="0">
              <a:lnSpc>
                <a:spcPct val="100000"/>
              </a:lnSpc>
              <a:spcBef>
                <a:spcPts val="0"/>
              </a:spcBef>
              <a:spcAft>
                <a:spcPts val="0"/>
              </a:spcAft>
              <a:buSzPts val="1400"/>
              <a:buChar char="○"/>
            </a:pPr>
            <a:r>
              <a:rPr lang="en-US" b="1"/>
              <a:t>Binary Representation</a:t>
            </a:r>
            <a:r>
              <a:rPr lang="en-US"/>
              <a:t>: Digital media like images are made up of pixels, and each pixel's color can be represented in binary.</a:t>
            </a:r>
            <a:endParaRPr/>
          </a:p>
          <a:p>
            <a:pPr marL="914400" lvl="1" indent="-317500" algn="just" rtl="0">
              <a:lnSpc>
                <a:spcPct val="100000"/>
              </a:lnSpc>
              <a:spcBef>
                <a:spcPts val="0"/>
              </a:spcBef>
              <a:spcAft>
                <a:spcPts val="0"/>
              </a:spcAft>
              <a:buSzPts val="1400"/>
              <a:buChar char="○"/>
            </a:pPr>
            <a:r>
              <a:rPr lang="en-US" b="1"/>
              <a:t>Least Significant Bit</a:t>
            </a:r>
            <a:r>
              <a:rPr lang="en-US"/>
              <a:t>: The bit in the binary representation of a pixel value that has the least impact on the actual value (e.g., the rightmost bit in an 8-bit number).</a:t>
            </a:r>
            <a:endParaRPr/>
          </a:p>
          <a:p>
            <a:pPr marL="139700" lvl="0" indent="0" algn="l" rtl="0">
              <a:lnSpc>
                <a:spcPct val="115000"/>
              </a:lnSpc>
              <a:spcBef>
                <a:spcPts val="0"/>
              </a:spcBef>
              <a:spcAft>
                <a:spcPts val="0"/>
              </a:spcAft>
              <a:buSzPts val="1200"/>
              <a:buNone/>
            </a:pPr>
            <a:endParaRPr b="1"/>
          </a:p>
        </p:txBody>
      </p:sp>
      <p:pic>
        <p:nvPicPr>
          <p:cNvPr id="860" name="Google Shape;860;p64"/>
          <p:cNvPicPr preferRelativeResize="0"/>
          <p:nvPr/>
        </p:nvPicPr>
        <p:blipFill rotWithShape="1">
          <a:blip r:embed="rId3">
            <a:alphaModFix/>
          </a:blip>
          <a:srcRect/>
          <a:stretch/>
        </p:blipFill>
        <p:spPr>
          <a:xfrm>
            <a:off x="5708073" y="1691688"/>
            <a:ext cx="3160513" cy="286645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65"/>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t>Least Significant Bit (LSB)</a:t>
            </a:r>
            <a:endParaRPr/>
          </a:p>
        </p:txBody>
      </p:sp>
      <p:sp>
        <p:nvSpPr>
          <p:cNvPr id="866" name="Google Shape;866;p65"/>
          <p:cNvSpPr txBox="1">
            <a:spLocks noGrp="1"/>
          </p:cNvSpPr>
          <p:nvPr>
            <p:ph type="subTitle" idx="1"/>
          </p:nvPr>
        </p:nvSpPr>
        <p:spPr>
          <a:xfrm>
            <a:off x="713175" y="1421525"/>
            <a:ext cx="7717651" cy="3351366"/>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200"/>
              <a:buChar char="●"/>
            </a:pPr>
            <a:r>
              <a:rPr lang="en-US" b="1"/>
              <a:t>How LSB Audio Steganography Works:</a:t>
            </a:r>
            <a:endParaRPr/>
          </a:p>
          <a:p>
            <a:pPr marL="139700" lvl="0" indent="0" algn="just" rtl="0">
              <a:lnSpc>
                <a:spcPct val="115000"/>
              </a:lnSpc>
              <a:spcBef>
                <a:spcPts val="0"/>
              </a:spcBef>
              <a:spcAft>
                <a:spcPts val="0"/>
              </a:spcAft>
              <a:buSzPts val="1200"/>
              <a:buNone/>
            </a:pPr>
            <a:endParaRPr b="1"/>
          </a:p>
          <a:p>
            <a:pPr marL="914400" lvl="1" indent="-317500" algn="just" rtl="0">
              <a:lnSpc>
                <a:spcPct val="100000"/>
              </a:lnSpc>
              <a:spcBef>
                <a:spcPts val="0"/>
              </a:spcBef>
              <a:spcAft>
                <a:spcPts val="0"/>
              </a:spcAft>
              <a:buSzPts val="1400"/>
              <a:buChar char="○"/>
            </a:pPr>
            <a:r>
              <a:rPr lang="en-US" b="1"/>
              <a:t>Audio Sample Representation</a:t>
            </a:r>
            <a:r>
              <a:rPr lang="en-US"/>
              <a:t>:</a:t>
            </a:r>
            <a:endParaRPr/>
          </a:p>
          <a:p>
            <a:pPr marL="1371600" lvl="2" indent="-317500" algn="just" rtl="0">
              <a:lnSpc>
                <a:spcPct val="100000"/>
              </a:lnSpc>
              <a:spcBef>
                <a:spcPts val="0"/>
              </a:spcBef>
              <a:spcAft>
                <a:spcPts val="0"/>
              </a:spcAft>
              <a:buSzPts val="1400"/>
              <a:buChar char="■"/>
            </a:pPr>
            <a:r>
              <a:rPr lang="en-US"/>
              <a:t>An audio file is made up of a sequence of samples.</a:t>
            </a:r>
            <a:endParaRPr/>
          </a:p>
          <a:p>
            <a:pPr marL="1371600" lvl="2" indent="-317500" algn="just" rtl="0">
              <a:lnSpc>
                <a:spcPct val="100000"/>
              </a:lnSpc>
              <a:spcBef>
                <a:spcPts val="0"/>
              </a:spcBef>
              <a:spcAft>
                <a:spcPts val="0"/>
              </a:spcAft>
              <a:buSzPts val="1400"/>
              <a:buChar char="■"/>
            </a:pPr>
            <a:r>
              <a:rPr lang="en-US"/>
              <a:t>Each sample is a binary number. In a 16-bit audio file, each sample might look like this: 1010101010101010.</a:t>
            </a:r>
            <a:endParaRPr/>
          </a:p>
          <a:p>
            <a:pPr marL="914400" lvl="1" indent="-317500" algn="just" rtl="0">
              <a:lnSpc>
                <a:spcPct val="100000"/>
              </a:lnSpc>
              <a:spcBef>
                <a:spcPts val="0"/>
              </a:spcBef>
              <a:spcAft>
                <a:spcPts val="0"/>
              </a:spcAft>
              <a:buSzPts val="1400"/>
              <a:buChar char="○"/>
            </a:pPr>
            <a:r>
              <a:rPr lang="en-US" b="1"/>
              <a:t>Embedding Data</a:t>
            </a:r>
            <a:r>
              <a:rPr lang="en-US"/>
              <a:t>:</a:t>
            </a:r>
            <a:endParaRPr/>
          </a:p>
          <a:p>
            <a:pPr marL="1371600" lvl="2" indent="-317500" algn="just" rtl="0">
              <a:lnSpc>
                <a:spcPct val="100000"/>
              </a:lnSpc>
              <a:spcBef>
                <a:spcPts val="0"/>
              </a:spcBef>
              <a:spcAft>
                <a:spcPts val="0"/>
              </a:spcAft>
              <a:buSzPts val="1400"/>
              <a:buChar char="■"/>
            </a:pPr>
            <a:r>
              <a:rPr lang="en-US"/>
              <a:t>Replace the least significant bit of each audio sample with the bits of the secret data.</a:t>
            </a:r>
            <a:endParaRPr/>
          </a:p>
          <a:p>
            <a:pPr marL="1371600" lvl="2" indent="-317500" algn="just" rtl="0">
              <a:lnSpc>
                <a:spcPct val="100000"/>
              </a:lnSpc>
              <a:spcBef>
                <a:spcPts val="0"/>
              </a:spcBef>
              <a:spcAft>
                <a:spcPts val="0"/>
              </a:spcAft>
              <a:buSzPts val="1400"/>
              <a:buChar char="■"/>
            </a:pPr>
            <a:r>
              <a:rPr lang="en-US"/>
              <a:t>Example: If the secret data bit is 1, and an audio sample is 1010101010101010, it becomes 1010101010101011.</a:t>
            </a:r>
            <a:endParaRPr/>
          </a:p>
          <a:p>
            <a:pPr marL="914400" lvl="1" indent="-317500" algn="just" rtl="0">
              <a:lnSpc>
                <a:spcPct val="100000"/>
              </a:lnSpc>
              <a:spcBef>
                <a:spcPts val="0"/>
              </a:spcBef>
              <a:spcAft>
                <a:spcPts val="0"/>
              </a:spcAft>
              <a:buSzPts val="1400"/>
              <a:buChar char="○"/>
            </a:pPr>
            <a:r>
              <a:rPr lang="en-US" b="1"/>
              <a:t>Extracting Data</a:t>
            </a:r>
            <a:r>
              <a:rPr lang="en-US"/>
              <a:t>:</a:t>
            </a:r>
            <a:endParaRPr/>
          </a:p>
          <a:p>
            <a:pPr marL="1371600" lvl="2" indent="-317500" algn="just" rtl="0">
              <a:lnSpc>
                <a:spcPct val="100000"/>
              </a:lnSpc>
              <a:spcBef>
                <a:spcPts val="0"/>
              </a:spcBef>
              <a:spcAft>
                <a:spcPts val="0"/>
              </a:spcAft>
              <a:buSzPts val="1400"/>
              <a:buChar char="■"/>
            </a:pPr>
            <a:r>
              <a:rPr lang="en-US"/>
              <a:t>Read the least significant bit of each audio sample in sequence to reconstruct the hidden data.</a:t>
            </a:r>
            <a:endParaRPr/>
          </a:p>
          <a:p>
            <a:pPr marL="457200" lvl="0" indent="-241300" algn="l" rtl="0">
              <a:lnSpc>
                <a:spcPct val="115000"/>
              </a:lnSpc>
              <a:spcBef>
                <a:spcPts val="0"/>
              </a:spcBef>
              <a:spcAft>
                <a:spcPts val="0"/>
              </a:spcAft>
              <a:buSzPts val="1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66"/>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t>Least Significant Bit (LSB)</a:t>
            </a:r>
            <a:endParaRPr/>
          </a:p>
        </p:txBody>
      </p:sp>
      <p:sp>
        <p:nvSpPr>
          <p:cNvPr id="872" name="Google Shape;872;p66"/>
          <p:cNvSpPr txBox="1">
            <a:spLocks noGrp="1"/>
          </p:cNvSpPr>
          <p:nvPr>
            <p:ph type="subTitle" idx="1"/>
          </p:nvPr>
        </p:nvSpPr>
        <p:spPr>
          <a:xfrm>
            <a:off x="722326" y="1151360"/>
            <a:ext cx="7918207" cy="3372149"/>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200"/>
              <a:buChar char="●"/>
            </a:pPr>
            <a:r>
              <a:rPr lang="en-US" b="1"/>
              <a:t>Advantages of LSB Audio Steganography</a:t>
            </a:r>
            <a:endParaRPr/>
          </a:p>
          <a:p>
            <a:pPr marL="914400" lvl="1" indent="-317500" algn="just" rtl="0">
              <a:lnSpc>
                <a:spcPct val="100000"/>
              </a:lnSpc>
              <a:spcBef>
                <a:spcPts val="0"/>
              </a:spcBef>
              <a:spcAft>
                <a:spcPts val="0"/>
              </a:spcAft>
              <a:buSzPts val="1400"/>
              <a:buChar char="○"/>
            </a:pPr>
            <a:r>
              <a:rPr lang="en-US" b="1"/>
              <a:t>Simplicity</a:t>
            </a:r>
            <a:r>
              <a:rPr lang="en-US"/>
              <a:t>: Easy to implement and understand.</a:t>
            </a:r>
            <a:endParaRPr/>
          </a:p>
          <a:p>
            <a:pPr marL="914400" lvl="1" indent="-317500" algn="just" rtl="0">
              <a:lnSpc>
                <a:spcPct val="100000"/>
              </a:lnSpc>
              <a:spcBef>
                <a:spcPts val="0"/>
              </a:spcBef>
              <a:spcAft>
                <a:spcPts val="0"/>
              </a:spcAft>
              <a:buSzPts val="1400"/>
              <a:buChar char="○"/>
            </a:pPr>
            <a:r>
              <a:rPr lang="en-US" b="1"/>
              <a:t>Minimal Distortion</a:t>
            </a:r>
            <a:r>
              <a:rPr lang="en-US"/>
              <a:t>: Little to no perceptible change to the original audio, maintaining the cover medium's quality.</a:t>
            </a:r>
            <a:endParaRPr/>
          </a:p>
          <a:p>
            <a:pPr marL="457200" lvl="0" indent="-317500" algn="just" rtl="0">
              <a:lnSpc>
                <a:spcPct val="115000"/>
              </a:lnSpc>
              <a:spcBef>
                <a:spcPts val="0"/>
              </a:spcBef>
              <a:spcAft>
                <a:spcPts val="0"/>
              </a:spcAft>
              <a:buSzPts val="1200"/>
              <a:buChar char="●"/>
            </a:pPr>
            <a:r>
              <a:rPr lang="en-US" b="1"/>
              <a:t>Limitations and Challenges</a:t>
            </a:r>
            <a:endParaRPr/>
          </a:p>
          <a:p>
            <a:pPr marL="914400" lvl="1" indent="-317500" algn="just" rtl="0">
              <a:lnSpc>
                <a:spcPct val="100000"/>
              </a:lnSpc>
              <a:spcBef>
                <a:spcPts val="0"/>
              </a:spcBef>
              <a:spcAft>
                <a:spcPts val="0"/>
              </a:spcAft>
              <a:buSzPts val="1400"/>
              <a:buChar char="○"/>
            </a:pPr>
            <a:r>
              <a:rPr lang="en-US" b="1"/>
              <a:t>Vulnerability</a:t>
            </a:r>
            <a:r>
              <a:rPr lang="en-US"/>
              <a:t>: Susceptible to attacks like noise addition, compression, or format conversion which can destroy hidden data.</a:t>
            </a:r>
            <a:endParaRPr/>
          </a:p>
          <a:p>
            <a:pPr marL="914400" lvl="1" indent="-317500" algn="just" rtl="0">
              <a:lnSpc>
                <a:spcPct val="100000"/>
              </a:lnSpc>
              <a:spcBef>
                <a:spcPts val="0"/>
              </a:spcBef>
              <a:spcAft>
                <a:spcPts val="0"/>
              </a:spcAft>
              <a:buSzPts val="1400"/>
              <a:buChar char="○"/>
            </a:pPr>
            <a:r>
              <a:rPr lang="en-US" b="1"/>
              <a:t>Capacity</a:t>
            </a:r>
            <a:r>
              <a:rPr lang="en-US"/>
              <a:t>: Limited by the size of the cover audio file. Only a small amount of data can be hidden.</a:t>
            </a:r>
            <a:endParaRPr/>
          </a:p>
          <a:p>
            <a:pPr marL="457200" lvl="0" indent="-317500" algn="just" rtl="0">
              <a:lnSpc>
                <a:spcPct val="115000"/>
              </a:lnSpc>
              <a:spcBef>
                <a:spcPts val="0"/>
              </a:spcBef>
              <a:spcAft>
                <a:spcPts val="0"/>
              </a:spcAft>
              <a:buSzPts val="1200"/>
              <a:buChar char="●"/>
            </a:pPr>
            <a:r>
              <a:rPr lang="en-US" b="1"/>
              <a:t>Applications</a:t>
            </a:r>
            <a:endParaRPr/>
          </a:p>
          <a:p>
            <a:pPr marL="914400" lvl="1" indent="-317500" algn="just" rtl="0">
              <a:lnSpc>
                <a:spcPct val="100000"/>
              </a:lnSpc>
              <a:spcBef>
                <a:spcPts val="0"/>
              </a:spcBef>
              <a:spcAft>
                <a:spcPts val="0"/>
              </a:spcAft>
              <a:buSzPts val="1400"/>
              <a:buChar char="○"/>
            </a:pPr>
            <a:r>
              <a:rPr lang="en-US" b="1"/>
              <a:t>Secure Communication</a:t>
            </a:r>
            <a:r>
              <a:rPr lang="en-US"/>
              <a:t>: Hiding messages in audio files shared over public channels.</a:t>
            </a:r>
            <a:endParaRPr/>
          </a:p>
          <a:p>
            <a:pPr marL="914400" lvl="1" indent="-317500" algn="just" rtl="0">
              <a:lnSpc>
                <a:spcPct val="100000"/>
              </a:lnSpc>
              <a:spcBef>
                <a:spcPts val="0"/>
              </a:spcBef>
              <a:spcAft>
                <a:spcPts val="0"/>
              </a:spcAft>
              <a:buSzPts val="1400"/>
              <a:buChar char="○"/>
            </a:pPr>
            <a:r>
              <a:rPr lang="en-US" b="1"/>
              <a:t>Digital Watermarking</a:t>
            </a:r>
            <a:r>
              <a:rPr lang="en-US"/>
              <a:t>: Embedding copyright information within audio files to protect intellectual property.</a:t>
            </a:r>
            <a:endParaRPr/>
          </a:p>
          <a:p>
            <a:pPr marL="914400" lvl="1" indent="-317500" algn="just" rtl="0">
              <a:lnSpc>
                <a:spcPct val="100000"/>
              </a:lnSpc>
              <a:spcBef>
                <a:spcPts val="0"/>
              </a:spcBef>
              <a:spcAft>
                <a:spcPts val="0"/>
              </a:spcAft>
              <a:buSzPts val="1400"/>
              <a:buChar char="○"/>
            </a:pPr>
            <a:r>
              <a:rPr lang="en-US" b="1"/>
              <a:t>Covert Channels</a:t>
            </a:r>
            <a:r>
              <a:rPr lang="en-US"/>
              <a:t>: Secretly transmitting data to bypass censorship or surveillance.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67"/>
          <p:cNvSpPr txBox="1">
            <a:spLocks noGrp="1"/>
          </p:cNvSpPr>
          <p:nvPr>
            <p:ph type="title"/>
          </p:nvPr>
        </p:nvSpPr>
        <p:spPr>
          <a:xfrm>
            <a:off x="1216475" y="1977150"/>
            <a:ext cx="50676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Hiding Text  into sound file</a:t>
            </a:r>
            <a:endParaRPr/>
          </a:p>
        </p:txBody>
      </p:sp>
      <p:sp>
        <p:nvSpPr>
          <p:cNvPr id="878" name="Google Shape;878;p67"/>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04</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68"/>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Hiding Text  into sound file</a:t>
            </a:r>
            <a:endParaRPr/>
          </a:p>
        </p:txBody>
      </p:sp>
      <p:sp>
        <p:nvSpPr>
          <p:cNvPr id="884" name="Google Shape;884;p68"/>
          <p:cNvSpPr txBox="1">
            <a:spLocks noGrp="1"/>
          </p:cNvSpPr>
          <p:nvPr>
            <p:ph type="subTitle" idx="1"/>
          </p:nvPr>
        </p:nvSpPr>
        <p:spPr>
          <a:xfrm>
            <a:off x="722326" y="1102869"/>
            <a:ext cx="8091389" cy="3690803"/>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200"/>
              <a:buChar char="●"/>
            </a:pPr>
            <a:r>
              <a:rPr lang="en-US"/>
              <a:t>Transmitter: </a:t>
            </a:r>
            <a:endParaRPr/>
          </a:p>
          <a:p>
            <a:pPr marL="596900" lvl="1" indent="0" algn="just" rtl="0">
              <a:lnSpc>
                <a:spcPct val="100000"/>
              </a:lnSpc>
              <a:spcBef>
                <a:spcPts val="0"/>
              </a:spcBef>
              <a:spcAft>
                <a:spcPts val="0"/>
              </a:spcAft>
              <a:buSzPts val="1400"/>
              <a:buNone/>
            </a:pPr>
            <a:r>
              <a:rPr lang="en-US"/>
              <a:t>sound steganography transmitter that embeds a secret message into an audio signal and transmits it over a simulated wireless channel. The code incorporates basic audio steganography techniques using the Least Significant Bit (LSB) method and simulates a wireless channel with noise and fading effects.</a:t>
            </a:r>
            <a:endParaRPr/>
          </a:p>
          <a:p>
            <a:pPr marL="457200" lvl="0" indent="-317500" algn="just" rtl="0">
              <a:lnSpc>
                <a:spcPct val="115000"/>
              </a:lnSpc>
              <a:spcBef>
                <a:spcPts val="0"/>
              </a:spcBef>
              <a:spcAft>
                <a:spcPts val="0"/>
              </a:spcAft>
              <a:buSzPts val="1200"/>
              <a:buChar char="●"/>
            </a:pPr>
            <a:r>
              <a:rPr lang="en-US"/>
              <a:t>Chanel: </a:t>
            </a:r>
            <a:endParaRPr/>
          </a:p>
          <a:p>
            <a:pPr marL="596900" lvl="1" indent="0" algn="just" rtl="0">
              <a:lnSpc>
                <a:spcPct val="100000"/>
              </a:lnSpc>
              <a:spcBef>
                <a:spcPts val="0"/>
              </a:spcBef>
              <a:spcAft>
                <a:spcPts val="0"/>
              </a:spcAft>
              <a:buSzPts val="1400"/>
              <a:buNone/>
            </a:pPr>
            <a:r>
              <a:rPr lang="en-US"/>
              <a:t>Wireless channels experience impairments like Rayleigh fading, where signals reflect off multiple paths without direct line of sight, causing rapid amplitude and phase fluctuations. Additive White Gaussian Noise (AWGN) adds constant, Gaussian-distributed noise to signals, affecting all frequencies equally. Combined in a channel model, Rayleigh fading and AWGN cause signal amplitude variations and random noise, impacting signal reception and requiring techniques like diversity, channel estimation, and error correction for reliable communication.</a:t>
            </a:r>
            <a:endParaRPr/>
          </a:p>
          <a:p>
            <a:pPr marL="457200" lvl="0" indent="-317500" algn="just" rtl="0">
              <a:lnSpc>
                <a:spcPct val="115000"/>
              </a:lnSpc>
              <a:spcBef>
                <a:spcPts val="0"/>
              </a:spcBef>
              <a:spcAft>
                <a:spcPts val="0"/>
              </a:spcAft>
              <a:buSzPts val="1200"/>
              <a:buChar char="●"/>
            </a:pPr>
            <a:r>
              <a:rPr lang="en-US"/>
              <a:t>Receiver: </a:t>
            </a:r>
            <a:endParaRPr/>
          </a:p>
          <a:p>
            <a:pPr marL="139700" lvl="0" indent="0" algn="just" rtl="0">
              <a:lnSpc>
                <a:spcPct val="115000"/>
              </a:lnSpc>
              <a:spcBef>
                <a:spcPts val="0"/>
              </a:spcBef>
              <a:spcAft>
                <a:spcPts val="0"/>
              </a:spcAft>
              <a:buSzPts val="1200"/>
              <a:buNone/>
            </a:pPr>
            <a:r>
              <a:rPr lang="en-US"/>
              <a:t>	the receiver part of a communication system designed to extract a secret message 	hidden within a received audio signal. 	</a:t>
            </a:r>
            <a:endParaRPr/>
          </a:p>
          <a:p>
            <a:pPr marL="596900" lvl="1" indent="0" algn="ctr" rtl="0">
              <a:lnSpc>
                <a:spcPct val="100000"/>
              </a:lnSpc>
              <a:spcBef>
                <a:spcPts val="0"/>
              </a:spcBef>
              <a:spcAft>
                <a:spcPts val="0"/>
              </a:spcAft>
              <a:buSzPts val="14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69"/>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Hiding Text  into sound file</a:t>
            </a:r>
            <a:endParaRPr/>
          </a:p>
        </p:txBody>
      </p:sp>
      <p:pic>
        <p:nvPicPr>
          <p:cNvPr id="890" name="Google Shape;890;p69"/>
          <p:cNvPicPr preferRelativeResize="0"/>
          <p:nvPr/>
        </p:nvPicPr>
        <p:blipFill rotWithShape="1">
          <a:blip r:embed="rId3">
            <a:alphaModFix/>
          </a:blip>
          <a:srcRect/>
          <a:stretch/>
        </p:blipFill>
        <p:spPr>
          <a:xfrm>
            <a:off x="722326" y="1295400"/>
            <a:ext cx="7708500" cy="3401291"/>
          </a:xfrm>
          <a:prstGeom prst="rect">
            <a:avLst/>
          </a:prstGeom>
          <a:noFill/>
          <a:ln>
            <a:noFill/>
          </a:ln>
        </p:spPr>
      </p:pic>
      <p:sp>
        <p:nvSpPr>
          <p:cNvPr id="891" name="Google Shape;891;p69"/>
          <p:cNvSpPr txBox="1"/>
          <p:nvPr/>
        </p:nvSpPr>
        <p:spPr>
          <a:xfrm>
            <a:off x="796637" y="1017725"/>
            <a:ext cx="24730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Output of Transmitter</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70"/>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Hiding Text  into sound file</a:t>
            </a:r>
            <a:endParaRPr/>
          </a:p>
        </p:txBody>
      </p:sp>
      <p:pic>
        <p:nvPicPr>
          <p:cNvPr id="897" name="Google Shape;897;p70"/>
          <p:cNvPicPr preferRelativeResize="0"/>
          <p:nvPr/>
        </p:nvPicPr>
        <p:blipFill rotWithShape="1">
          <a:blip r:embed="rId3">
            <a:alphaModFix/>
          </a:blip>
          <a:srcRect/>
          <a:stretch/>
        </p:blipFill>
        <p:spPr>
          <a:xfrm>
            <a:off x="1286121" y="1579419"/>
            <a:ext cx="6580909" cy="2632363"/>
          </a:xfrm>
          <a:prstGeom prst="rect">
            <a:avLst/>
          </a:prstGeom>
          <a:noFill/>
          <a:ln>
            <a:noFill/>
          </a:ln>
        </p:spPr>
      </p:pic>
      <p:sp>
        <p:nvSpPr>
          <p:cNvPr id="898" name="Google Shape;898;p70"/>
          <p:cNvSpPr/>
          <p:nvPr/>
        </p:nvSpPr>
        <p:spPr>
          <a:xfrm>
            <a:off x="857048" y="1073971"/>
            <a:ext cx="17844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Output of Receiver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1"/>
          <p:cNvSpPr txBox="1">
            <a:spLocks noGrp="1"/>
          </p:cNvSpPr>
          <p:nvPr>
            <p:ph type="title"/>
          </p:nvPr>
        </p:nvSpPr>
        <p:spPr>
          <a:xfrm>
            <a:off x="1216475" y="1977150"/>
            <a:ext cx="50676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Hiding Image  into sound file</a:t>
            </a:r>
            <a:endParaRPr/>
          </a:p>
        </p:txBody>
      </p:sp>
      <p:sp>
        <p:nvSpPr>
          <p:cNvPr id="904" name="Google Shape;904;p71"/>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7"/>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05</a:t>
            </a:r>
            <a:endParaRPr/>
          </a:p>
        </p:txBody>
      </p:sp>
      <p:graphicFrame>
        <p:nvGraphicFramePr>
          <p:cNvPr id="336" name="Google Shape;336;p7"/>
          <p:cNvGraphicFramePr/>
          <p:nvPr>
            <p:extLst>
              <p:ext uri="{D42A27DB-BD31-4B8C-83A1-F6EECF244321}">
                <p14:modId xmlns:p14="http://schemas.microsoft.com/office/powerpoint/2010/main" val="4068213904"/>
              </p:ext>
            </p:extLst>
          </p:nvPr>
        </p:nvGraphicFramePr>
        <p:xfrm>
          <a:off x="1395307" y="1447376"/>
          <a:ext cx="6096000" cy="2641385"/>
        </p:xfrm>
        <a:graphic>
          <a:graphicData uri="http://schemas.openxmlformats.org/drawingml/2006/table">
            <a:tbl>
              <a:tblPr firstRow="1" bandRow="1">
                <a:noFill/>
                <a:tableStyleId>{25A4BADE-1850-44A2-A1E2-EC7A571817A7}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86800">
                <a:tc>
                  <a:txBody>
                    <a:bodyPr/>
                    <a:lstStyle/>
                    <a:p>
                      <a:pPr marL="0" marR="0" lvl="0" indent="0" algn="ctr" rtl="0">
                        <a:lnSpc>
                          <a:spcPct val="100000"/>
                        </a:lnSpc>
                        <a:spcBef>
                          <a:spcPts val="0"/>
                        </a:spcBef>
                        <a:spcAft>
                          <a:spcPts val="0"/>
                        </a:spcAft>
                        <a:buNone/>
                      </a:pPr>
                      <a:r>
                        <a:rPr lang="en-US" sz="1400" u="none" strike="noStrike" cap="none">
                          <a:latin typeface="Figtree Black"/>
                          <a:ea typeface="Figtree Black"/>
                          <a:cs typeface="Figtree Black"/>
                          <a:sym typeface="Figtree Black"/>
                        </a:rPr>
                        <a:t>Advantages</a:t>
                      </a:r>
                      <a:endParaRPr sz="1400" u="none" strike="noStrike" cap="none">
                        <a:latin typeface="Figtree Black"/>
                        <a:ea typeface="Figtree Black"/>
                        <a:cs typeface="Figtree Black"/>
                        <a:sym typeface="Figtree Black"/>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Disadvantages</a:t>
                      </a:r>
                      <a:endParaRPr sz="1400" u="none" strike="noStrike" cap="none"/>
                    </a:p>
                  </a:txBody>
                  <a:tcPr marL="91450" marR="91450" marT="45725" marB="45725"/>
                </a:tc>
                <a:extLst>
                  <a:ext uri="{0D108BD9-81ED-4DB2-BD59-A6C34878D82A}">
                    <a16:rowId xmlns:a16="http://schemas.microsoft.com/office/drawing/2014/main" val="10000"/>
                  </a:ext>
                </a:extLst>
              </a:tr>
              <a:tr h="2336575">
                <a:tc>
                  <a:txBody>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High speed</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High efficiency</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simplicity</a:t>
                      </a:r>
                      <a:endParaRPr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Challenging key distribution</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Practically </a:t>
                      </a:r>
                      <a:r>
                        <a:rPr lang="en-US" sz="1400" u="none" strike="noStrike" cap="none" dirty="0" err="1">
                          <a:latin typeface="Figtree Black"/>
                          <a:ea typeface="Figtree Black"/>
                          <a:cs typeface="Figtree Black"/>
                          <a:sym typeface="Figtree Black"/>
                        </a:rPr>
                        <a:t>unscalable</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Hard key management</a:t>
                      </a:r>
                      <a:endParaRPr dirty="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72"/>
          <p:cNvSpPr txBox="1">
            <a:spLocks noGrp="1"/>
          </p:cNvSpPr>
          <p:nvPr>
            <p:ph type="title"/>
          </p:nvPr>
        </p:nvSpPr>
        <p:spPr>
          <a:xfrm>
            <a:off x="722326" y="34111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Hiding Image  into sound file</a:t>
            </a:r>
            <a:endParaRPr/>
          </a:p>
        </p:txBody>
      </p:sp>
      <p:sp>
        <p:nvSpPr>
          <p:cNvPr id="910" name="Google Shape;910;p72"/>
          <p:cNvSpPr txBox="1">
            <a:spLocks noGrp="1"/>
          </p:cNvSpPr>
          <p:nvPr>
            <p:ph type="subTitle" idx="1"/>
          </p:nvPr>
        </p:nvSpPr>
        <p:spPr>
          <a:xfrm>
            <a:off x="722326" y="913815"/>
            <a:ext cx="8029043" cy="3956057"/>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200"/>
              <a:buChar char="●"/>
            </a:pPr>
            <a:r>
              <a:rPr lang="en-US" b="1"/>
              <a:t> Preparation</a:t>
            </a:r>
            <a:endParaRPr/>
          </a:p>
          <a:p>
            <a:pPr marL="914400" lvl="1" indent="-317500" algn="just" rtl="0">
              <a:lnSpc>
                <a:spcPct val="100000"/>
              </a:lnSpc>
              <a:spcBef>
                <a:spcPts val="0"/>
              </a:spcBef>
              <a:spcAft>
                <a:spcPts val="0"/>
              </a:spcAft>
              <a:buSzPts val="1400"/>
              <a:buChar char="○"/>
            </a:pPr>
            <a:r>
              <a:rPr lang="en-US" b="1"/>
              <a:t>Image Selection</a:t>
            </a:r>
            <a:r>
              <a:rPr lang="en-US"/>
              <a:t>: Choose an image and convert it into binary format, representing each pixel's color components (e.g., RGB) as binary sequences.</a:t>
            </a:r>
            <a:endParaRPr/>
          </a:p>
          <a:p>
            <a:pPr marL="914400" lvl="1" indent="-317500" algn="just" rtl="0">
              <a:lnSpc>
                <a:spcPct val="100000"/>
              </a:lnSpc>
              <a:spcBef>
                <a:spcPts val="0"/>
              </a:spcBef>
              <a:spcAft>
                <a:spcPts val="0"/>
              </a:spcAft>
              <a:buSzPts val="1400"/>
              <a:buChar char="○"/>
            </a:pPr>
            <a:r>
              <a:rPr lang="en-US" b="1"/>
              <a:t>Sound File</a:t>
            </a:r>
            <a:r>
              <a:rPr lang="en-US"/>
              <a:t>: Select a suitable sound file (e.g., WAV, MP3) that can accommodate the hidden image data without perceptible quality loss.</a:t>
            </a:r>
            <a:endParaRPr/>
          </a:p>
          <a:p>
            <a:pPr marL="457200" lvl="0" indent="-317500" algn="just" rtl="0">
              <a:lnSpc>
                <a:spcPct val="115000"/>
              </a:lnSpc>
              <a:spcBef>
                <a:spcPts val="0"/>
              </a:spcBef>
              <a:spcAft>
                <a:spcPts val="0"/>
              </a:spcAft>
              <a:buSzPts val="1200"/>
              <a:buChar char="●"/>
            </a:pPr>
            <a:r>
              <a:rPr lang="en-US" b="1"/>
              <a:t>Binary Conversion</a:t>
            </a:r>
            <a:endParaRPr/>
          </a:p>
          <a:p>
            <a:pPr marL="914400" lvl="1" indent="-317500" algn="just" rtl="0">
              <a:lnSpc>
                <a:spcPct val="100000"/>
              </a:lnSpc>
              <a:spcBef>
                <a:spcPts val="0"/>
              </a:spcBef>
              <a:spcAft>
                <a:spcPts val="0"/>
              </a:spcAft>
              <a:buSzPts val="1400"/>
              <a:buChar char="○"/>
            </a:pPr>
            <a:r>
              <a:rPr lang="en-US" b="1"/>
              <a:t>Image to Binary</a:t>
            </a:r>
            <a:r>
              <a:rPr lang="en-US"/>
              <a:t>: Convert RGB values of each pixel into binary. For RGB images, this results in 24 bits (3 bytes) per pixel.</a:t>
            </a:r>
            <a:endParaRPr/>
          </a:p>
          <a:p>
            <a:pPr marL="457200" lvl="0" indent="-317500" algn="just" rtl="0">
              <a:lnSpc>
                <a:spcPct val="115000"/>
              </a:lnSpc>
              <a:spcBef>
                <a:spcPts val="0"/>
              </a:spcBef>
              <a:spcAft>
                <a:spcPts val="0"/>
              </a:spcAft>
              <a:buSzPts val="1200"/>
              <a:buChar char="●"/>
            </a:pPr>
            <a:r>
              <a:rPr lang="en-US" b="1"/>
              <a:t>Embedding Process</a:t>
            </a:r>
            <a:endParaRPr/>
          </a:p>
          <a:p>
            <a:pPr marL="914400" lvl="1" indent="-317500" algn="just" rtl="0">
              <a:lnSpc>
                <a:spcPct val="100000"/>
              </a:lnSpc>
              <a:spcBef>
                <a:spcPts val="0"/>
              </a:spcBef>
              <a:spcAft>
                <a:spcPts val="0"/>
              </a:spcAft>
              <a:buSzPts val="1400"/>
              <a:buChar char="○"/>
            </a:pPr>
            <a:r>
              <a:rPr lang="en-US" b="1"/>
              <a:t>Access Sound File</a:t>
            </a:r>
            <a:r>
              <a:rPr lang="en-US"/>
              <a:t>: Programmatically access the sound file in your development environment.</a:t>
            </a:r>
            <a:endParaRPr/>
          </a:p>
          <a:p>
            <a:pPr marL="914400" lvl="1" indent="-317500" algn="just" rtl="0">
              <a:lnSpc>
                <a:spcPct val="100000"/>
              </a:lnSpc>
              <a:spcBef>
                <a:spcPts val="0"/>
              </a:spcBef>
              <a:spcAft>
                <a:spcPts val="0"/>
              </a:spcAft>
              <a:buSzPts val="1400"/>
              <a:buChar char="○"/>
            </a:pPr>
            <a:r>
              <a:rPr lang="en-US" b="1"/>
              <a:t>LSB Replacement</a:t>
            </a:r>
            <a:r>
              <a:rPr lang="en-US"/>
              <a:t>: Iterate through sound samples, replacing their least significant bits (LSBs) with bits from the binary image data.</a:t>
            </a:r>
            <a:endParaRPr/>
          </a:p>
          <a:p>
            <a:pPr marL="914400" lvl="1" indent="-317500" algn="just" rtl="0">
              <a:lnSpc>
                <a:spcPct val="100000"/>
              </a:lnSpc>
              <a:spcBef>
                <a:spcPts val="0"/>
              </a:spcBef>
              <a:spcAft>
                <a:spcPts val="0"/>
              </a:spcAft>
              <a:buSzPts val="1400"/>
              <a:buChar char="○"/>
            </a:pPr>
            <a:r>
              <a:rPr lang="en-US" b="1"/>
              <a:t>Sequential Embedding</a:t>
            </a:r>
            <a:r>
              <a:rPr lang="en-US"/>
              <a:t>: Embed image data sequentially into LSBs of successive sound samples to maximize hiding capacity while preserving sound quality.</a:t>
            </a:r>
            <a:endParaRPr/>
          </a:p>
          <a:p>
            <a:pPr marL="457200" lvl="0" indent="-317500" algn="l" rtl="0">
              <a:lnSpc>
                <a:spcPct val="115000"/>
              </a:lnSpc>
              <a:spcBef>
                <a:spcPts val="0"/>
              </a:spcBef>
              <a:spcAft>
                <a:spcPts val="0"/>
              </a:spcAft>
              <a:buSzPts val="1200"/>
              <a:buChar char="●"/>
            </a:pPr>
            <a:r>
              <a:rPr lang="en-US" b="1"/>
              <a:t>Extraction</a:t>
            </a:r>
            <a:r>
              <a:rPr lang="en-US"/>
              <a:t>: Develop or use a tool to extract the hidden image from the sound file, ensuring 	fidelity to the original image.</a:t>
            </a:r>
            <a:endParaRPr/>
          </a:p>
          <a:p>
            <a:pPr marL="457200" lvl="0" indent="-241300" algn="just" rtl="0">
              <a:lnSpc>
                <a:spcPct val="115000"/>
              </a:lnSpc>
              <a:spcBef>
                <a:spcPts val="0"/>
              </a:spcBef>
              <a:spcAft>
                <a:spcPts val="0"/>
              </a:spcAft>
              <a:buSzPts val="1200"/>
              <a:buNone/>
            </a:pPr>
            <a:endParaRPr/>
          </a:p>
          <a:p>
            <a:pPr marL="914400" lvl="1" indent="-228600" algn="just" rtl="0">
              <a:lnSpc>
                <a:spcPct val="100000"/>
              </a:lnSpc>
              <a:spcBef>
                <a:spcPts val="0"/>
              </a:spcBef>
              <a:spcAft>
                <a:spcPts val="0"/>
              </a:spcAft>
              <a:buSzPts val="1400"/>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73"/>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Hiding Image into sound file</a:t>
            </a:r>
            <a:endParaRPr/>
          </a:p>
        </p:txBody>
      </p:sp>
      <p:sp>
        <p:nvSpPr>
          <p:cNvPr id="916" name="Google Shape;916;p73"/>
          <p:cNvSpPr txBox="1">
            <a:spLocks noGrp="1"/>
          </p:cNvSpPr>
          <p:nvPr>
            <p:ph type="subTitle" idx="1"/>
          </p:nvPr>
        </p:nvSpPr>
        <p:spPr>
          <a:xfrm>
            <a:off x="722326" y="1123652"/>
            <a:ext cx="8029043" cy="3379075"/>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200"/>
              <a:buChar char="●"/>
            </a:pPr>
            <a:r>
              <a:rPr lang="en-US" b="1"/>
              <a:t>The output graphs</a:t>
            </a:r>
            <a:r>
              <a:rPr lang="en-US"/>
              <a:t>:</a:t>
            </a:r>
            <a:endParaRPr/>
          </a:p>
          <a:p>
            <a:pPr marL="139700" lvl="0" indent="0" algn="l" rtl="0">
              <a:lnSpc>
                <a:spcPct val="115000"/>
              </a:lnSpc>
              <a:spcBef>
                <a:spcPts val="0"/>
              </a:spcBef>
              <a:spcAft>
                <a:spcPts val="0"/>
              </a:spcAft>
              <a:buSzPts val="1200"/>
              <a:buNone/>
            </a:pPr>
            <a:r>
              <a:rPr lang="en-US"/>
              <a:t> </a:t>
            </a:r>
            <a:endParaRPr/>
          </a:p>
          <a:p>
            <a:pPr marL="139700" lvl="0" indent="0" algn="l" rtl="0">
              <a:lnSpc>
                <a:spcPct val="115000"/>
              </a:lnSpc>
              <a:spcBef>
                <a:spcPts val="0"/>
              </a:spcBef>
              <a:spcAft>
                <a:spcPts val="0"/>
              </a:spcAft>
              <a:buSzPts val="1200"/>
              <a:buNone/>
            </a:pPr>
            <a:r>
              <a:rPr lang="en-US"/>
              <a:t>	</a:t>
            </a:r>
            <a:endParaRPr/>
          </a:p>
        </p:txBody>
      </p:sp>
      <p:pic>
        <p:nvPicPr>
          <p:cNvPr id="917" name="Google Shape;917;p73"/>
          <p:cNvPicPr preferRelativeResize="0"/>
          <p:nvPr/>
        </p:nvPicPr>
        <p:blipFill rotWithShape="1">
          <a:blip r:embed="rId3">
            <a:alphaModFix/>
          </a:blip>
          <a:srcRect/>
          <a:stretch/>
        </p:blipFill>
        <p:spPr>
          <a:xfrm>
            <a:off x="990599" y="1503218"/>
            <a:ext cx="6871855" cy="321425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74"/>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Hiding Image into sound file</a:t>
            </a:r>
            <a:endParaRPr/>
          </a:p>
        </p:txBody>
      </p:sp>
      <p:sp>
        <p:nvSpPr>
          <p:cNvPr id="923" name="Google Shape;923;p74"/>
          <p:cNvSpPr txBox="1">
            <a:spLocks noGrp="1"/>
          </p:cNvSpPr>
          <p:nvPr>
            <p:ph type="subTitle" idx="1"/>
          </p:nvPr>
        </p:nvSpPr>
        <p:spPr>
          <a:xfrm>
            <a:off x="722326" y="1123652"/>
            <a:ext cx="8029043" cy="3379075"/>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200"/>
              <a:buChar char="●"/>
            </a:pPr>
            <a:r>
              <a:rPr lang="en-US" b="1"/>
              <a:t>The output graphs</a:t>
            </a:r>
            <a:r>
              <a:rPr lang="en-US"/>
              <a:t>:</a:t>
            </a:r>
            <a:endParaRPr/>
          </a:p>
          <a:p>
            <a:pPr marL="139700" lvl="0" indent="0" algn="l" rtl="0">
              <a:lnSpc>
                <a:spcPct val="115000"/>
              </a:lnSpc>
              <a:spcBef>
                <a:spcPts val="0"/>
              </a:spcBef>
              <a:spcAft>
                <a:spcPts val="0"/>
              </a:spcAft>
              <a:buSzPts val="1200"/>
              <a:buNone/>
            </a:pPr>
            <a:r>
              <a:rPr lang="en-US"/>
              <a:t> </a:t>
            </a:r>
            <a:endParaRPr/>
          </a:p>
          <a:p>
            <a:pPr marL="139700" lvl="0" indent="0" algn="l" rtl="0">
              <a:lnSpc>
                <a:spcPct val="115000"/>
              </a:lnSpc>
              <a:spcBef>
                <a:spcPts val="0"/>
              </a:spcBef>
              <a:spcAft>
                <a:spcPts val="0"/>
              </a:spcAft>
              <a:buSzPts val="1200"/>
              <a:buNone/>
            </a:pPr>
            <a:r>
              <a:rPr lang="en-US"/>
              <a:t>	</a:t>
            </a:r>
            <a:endParaRPr/>
          </a:p>
        </p:txBody>
      </p:sp>
      <p:pic>
        <p:nvPicPr>
          <p:cNvPr id="924" name="Google Shape;924;p74"/>
          <p:cNvPicPr preferRelativeResize="0"/>
          <p:nvPr/>
        </p:nvPicPr>
        <p:blipFill rotWithShape="1">
          <a:blip r:embed="rId3">
            <a:alphaModFix/>
          </a:blip>
          <a:srcRect/>
          <a:stretch/>
        </p:blipFill>
        <p:spPr>
          <a:xfrm>
            <a:off x="997528" y="1510145"/>
            <a:ext cx="6982690" cy="317961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5"/>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Hiding Image into sound file</a:t>
            </a:r>
            <a:endParaRPr/>
          </a:p>
        </p:txBody>
      </p:sp>
      <p:sp>
        <p:nvSpPr>
          <p:cNvPr id="930" name="Google Shape;930;p75"/>
          <p:cNvSpPr txBox="1">
            <a:spLocks noGrp="1"/>
          </p:cNvSpPr>
          <p:nvPr>
            <p:ph type="subTitle" idx="1"/>
          </p:nvPr>
        </p:nvSpPr>
        <p:spPr>
          <a:xfrm>
            <a:off x="722326" y="1123652"/>
            <a:ext cx="8029043" cy="3379075"/>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200"/>
              <a:buChar char="●"/>
            </a:pPr>
            <a:r>
              <a:rPr lang="en-US" b="1"/>
              <a:t>Explanation of the graphs</a:t>
            </a:r>
            <a:r>
              <a:rPr lang="en-US"/>
              <a:t>:</a:t>
            </a:r>
            <a:endParaRPr/>
          </a:p>
          <a:p>
            <a:pPr marL="457200" lvl="0" indent="-317500" algn="just" rtl="0">
              <a:lnSpc>
                <a:spcPct val="115000"/>
              </a:lnSpc>
              <a:spcBef>
                <a:spcPts val="0"/>
              </a:spcBef>
              <a:spcAft>
                <a:spcPts val="0"/>
              </a:spcAft>
              <a:buSzPts val="1200"/>
              <a:buChar char="●"/>
            </a:pPr>
            <a:r>
              <a:rPr lang="en-US"/>
              <a:t> </a:t>
            </a:r>
            <a:r>
              <a:rPr lang="en-US" b="1"/>
              <a:t>Original Sound Data Plot (Figure 1):</a:t>
            </a:r>
            <a:endParaRPr/>
          </a:p>
          <a:p>
            <a:pPr marL="914400" lvl="1" indent="-317500" algn="just" rtl="0">
              <a:lnSpc>
                <a:spcPct val="100000"/>
              </a:lnSpc>
              <a:spcBef>
                <a:spcPts val="0"/>
              </a:spcBef>
              <a:spcAft>
                <a:spcPts val="0"/>
              </a:spcAft>
              <a:buSzPts val="1400"/>
              <a:buChar char="○"/>
            </a:pPr>
            <a:r>
              <a:rPr lang="en-US"/>
              <a:t>This plot shows the waveform of the sound file before any image embedding. It helps visualize the original amplitude and variation of the audio signal.</a:t>
            </a:r>
            <a:endParaRPr/>
          </a:p>
          <a:p>
            <a:pPr marL="457200" lvl="0" indent="-317500" algn="just" rtl="0">
              <a:lnSpc>
                <a:spcPct val="115000"/>
              </a:lnSpc>
              <a:spcBef>
                <a:spcPts val="0"/>
              </a:spcBef>
              <a:spcAft>
                <a:spcPts val="0"/>
              </a:spcAft>
              <a:buSzPts val="1200"/>
              <a:buChar char="●"/>
            </a:pPr>
            <a:r>
              <a:rPr lang="en-US" b="1"/>
              <a:t>Modified Sound Data Plot (Figure 2):</a:t>
            </a:r>
            <a:endParaRPr/>
          </a:p>
          <a:p>
            <a:pPr marL="914400" lvl="1" indent="-317500" algn="just" rtl="0">
              <a:lnSpc>
                <a:spcPct val="100000"/>
              </a:lnSpc>
              <a:spcBef>
                <a:spcPts val="0"/>
              </a:spcBef>
              <a:spcAft>
                <a:spcPts val="0"/>
              </a:spcAft>
              <a:buSzPts val="1400"/>
              <a:buChar char="○"/>
            </a:pPr>
            <a:r>
              <a:rPr lang="en-US"/>
              <a:t>After embedding the image data into the sound file using LSB steganography, this plot shows the modified waveform.</a:t>
            </a:r>
            <a:endParaRPr/>
          </a:p>
          <a:p>
            <a:pPr marL="914400" lvl="1" indent="-317500" algn="just" rtl="0">
              <a:lnSpc>
                <a:spcPct val="100000"/>
              </a:lnSpc>
              <a:spcBef>
                <a:spcPts val="0"/>
              </a:spcBef>
              <a:spcAft>
                <a:spcPts val="0"/>
              </a:spcAft>
              <a:buSzPts val="1400"/>
              <a:buChar char="○"/>
            </a:pPr>
            <a:r>
              <a:rPr lang="en-US"/>
              <a:t>Differences between this plot and Figure 1 indicate where the image data has been embedded, affecting the LSBs of the sound samples.</a:t>
            </a:r>
            <a:endParaRPr/>
          </a:p>
          <a:p>
            <a:pPr marL="457200" lvl="0" indent="-317500" algn="just" rtl="0">
              <a:lnSpc>
                <a:spcPct val="115000"/>
              </a:lnSpc>
              <a:spcBef>
                <a:spcPts val="0"/>
              </a:spcBef>
              <a:spcAft>
                <a:spcPts val="0"/>
              </a:spcAft>
              <a:buSzPts val="1200"/>
              <a:buChar char="●"/>
            </a:pPr>
            <a:r>
              <a:rPr lang="en-US" b="1"/>
              <a:t>Left Subplot:</a:t>
            </a:r>
            <a:r>
              <a:rPr lang="en-US"/>
              <a:t> Shows the original image (imageData) that was embedded into the audio file.</a:t>
            </a:r>
            <a:endParaRPr/>
          </a:p>
          <a:p>
            <a:pPr marL="457200" lvl="0" indent="-317500" algn="just" rtl="0">
              <a:lnSpc>
                <a:spcPct val="115000"/>
              </a:lnSpc>
              <a:spcBef>
                <a:spcPts val="0"/>
              </a:spcBef>
              <a:spcAft>
                <a:spcPts val="0"/>
              </a:spcAft>
              <a:buSzPts val="1200"/>
              <a:buChar char="●"/>
            </a:pPr>
            <a:r>
              <a:rPr lang="en-US" b="1"/>
              <a:t>Right Subplot:</a:t>
            </a:r>
            <a:r>
              <a:rPr lang="en-US"/>
              <a:t> Shows the image (extractedImage) extracted from the modified sound file using the reverse LSB extraction process.</a:t>
            </a:r>
            <a:endParaRPr/>
          </a:p>
          <a:p>
            <a:pPr marL="139700" lvl="0" indent="0" algn="l" rtl="0">
              <a:lnSpc>
                <a:spcPct val="115000"/>
              </a:lnSpc>
              <a:spcBef>
                <a:spcPts val="0"/>
              </a:spcBef>
              <a:spcAft>
                <a:spcPts val="0"/>
              </a:spcAft>
              <a:buSzPts val="1200"/>
              <a:buNone/>
            </a:pPr>
            <a:endParaRPr/>
          </a:p>
          <a:p>
            <a:pPr marL="139700" lvl="0" indent="0" algn="l" rtl="0">
              <a:lnSpc>
                <a:spcPct val="115000"/>
              </a:lnSpc>
              <a:spcBef>
                <a:spcPts val="0"/>
              </a:spcBef>
              <a:spcAft>
                <a:spcPts val="0"/>
              </a:spcAft>
              <a:buSzPts val="1200"/>
              <a:buNone/>
            </a:pPr>
            <a:r>
              <a:rPr lang="en-US"/>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76"/>
          <p:cNvSpPr txBox="1">
            <a:spLocks noGrp="1"/>
          </p:cNvSpPr>
          <p:nvPr>
            <p:ph type="title"/>
          </p:nvPr>
        </p:nvSpPr>
        <p:spPr>
          <a:xfrm>
            <a:off x="1216475" y="1977150"/>
            <a:ext cx="50676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4400"/>
              <a:t>Adding advanced features</a:t>
            </a:r>
            <a:endParaRPr/>
          </a:p>
        </p:txBody>
      </p:sp>
      <p:sp>
        <p:nvSpPr>
          <p:cNvPr id="936" name="Google Shape;936;p76"/>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06</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77"/>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Adding advanced features</a:t>
            </a:r>
            <a:endParaRPr/>
          </a:p>
        </p:txBody>
      </p:sp>
      <p:sp>
        <p:nvSpPr>
          <p:cNvPr id="942" name="Google Shape;942;p77"/>
          <p:cNvSpPr txBox="1">
            <a:spLocks noGrp="1"/>
          </p:cNvSpPr>
          <p:nvPr>
            <p:ph type="subTitle" idx="1"/>
          </p:nvPr>
        </p:nvSpPr>
        <p:spPr>
          <a:xfrm>
            <a:off x="713175" y="1295400"/>
            <a:ext cx="7717651" cy="3359727"/>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200"/>
              <a:buChar char="●"/>
            </a:pPr>
            <a:r>
              <a:rPr lang="en-US"/>
              <a:t>hiding an image in sound using optimized LSB (Least Significant Bit) steganography introduces several advanced features to enhance security, reliability, and adaptive embedding. Here are the key updates and their benefits:</a:t>
            </a:r>
            <a:endParaRPr/>
          </a:p>
          <a:p>
            <a:pPr marL="139700" lvl="0" indent="0" algn="l" rtl="0">
              <a:lnSpc>
                <a:spcPct val="115000"/>
              </a:lnSpc>
              <a:spcBef>
                <a:spcPts val="0"/>
              </a:spcBef>
              <a:spcAft>
                <a:spcPts val="0"/>
              </a:spcAft>
              <a:buSzPts val="1200"/>
              <a:buNone/>
            </a:pPr>
            <a:endParaRPr/>
          </a:p>
        </p:txBody>
      </p:sp>
      <p:sp>
        <p:nvSpPr>
          <p:cNvPr id="943" name="Google Shape;943;p77"/>
          <p:cNvSpPr txBox="1"/>
          <p:nvPr/>
        </p:nvSpPr>
        <p:spPr>
          <a:xfrm>
            <a:off x="713175" y="1295400"/>
            <a:ext cx="7717651" cy="362989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200"/>
              <a:buFont typeface="Hanken Grotesk"/>
              <a:buChar char="●"/>
            </a:pPr>
            <a:r>
              <a:rPr lang="en-US" sz="1400" b="0" i="0" u="none" strike="noStrike" cap="none">
                <a:solidFill>
                  <a:schemeClr val="dk1"/>
                </a:solidFill>
                <a:latin typeface="Hanken Grotesk"/>
                <a:ea typeface="Hanken Grotesk"/>
                <a:cs typeface="Hanken Grotesk"/>
                <a:sym typeface="Hanken Grotesk"/>
              </a:rPr>
              <a:t>hiding an image in sound using optimized LSB (Least Significant Bit) steganography introduces several advanced features to enhance security, reliability, and adaptive embedding. Here are the key updates and their benefits:</a:t>
            </a:r>
            <a:endParaRPr/>
          </a:p>
          <a:p>
            <a:pPr marL="800100" marR="0" lvl="1" indent="-342900" algn="l" rtl="0">
              <a:lnSpc>
                <a:spcPct val="100000"/>
              </a:lnSpc>
              <a:spcBef>
                <a:spcPts val="0"/>
              </a:spcBef>
              <a:spcAft>
                <a:spcPts val="0"/>
              </a:spcAft>
              <a:buClr>
                <a:schemeClr val="dk1"/>
              </a:buClr>
              <a:buSzPts val="1400"/>
              <a:buFont typeface="Arial"/>
              <a:buAutoNum type="arabicPeriod"/>
            </a:pPr>
            <a:r>
              <a:rPr lang="en-US" sz="1400" b="1" i="0" u="none" strike="noStrike" cap="none">
                <a:solidFill>
                  <a:schemeClr val="dk1"/>
                </a:solidFill>
                <a:latin typeface="Arial"/>
                <a:ea typeface="Arial"/>
                <a:cs typeface="Arial"/>
                <a:sym typeface="Arial"/>
              </a:rPr>
              <a:t>Image Compression</a:t>
            </a:r>
            <a:r>
              <a:rPr lang="en-US" sz="1400" b="0" i="0" u="none" strike="noStrike" cap="none">
                <a:solidFill>
                  <a:schemeClr val="dk1"/>
                </a:solidFill>
                <a:latin typeface="Arial"/>
                <a:ea typeface="Arial"/>
                <a:cs typeface="Arial"/>
                <a:sym typeface="Arial"/>
              </a:rPr>
              <a:t>:</a:t>
            </a:r>
            <a:endParaRPr/>
          </a:p>
          <a:p>
            <a:pPr marL="1371600" marR="0" lvl="3" indent="-88900" algn="l" rtl="0">
              <a:lnSpc>
                <a:spcPct val="100000"/>
              </a:lnSpc>
              <a:spcBef>
                <a:spcPts val="0"/>
              </a:spcBef>
              <a:spcAft>
                <a:spcPts val="0"/>
              </a:spcAft>
              <a:buClr>
                <a:schemeClr val="dk1"/>
              </a:buClr>
              <a:buSzPts val="1400"/>
              <a:buFont typeface="Hanken Grotesk"/>
              <a:buChar char="•"/>
            </a:pPr>
            <a:r>
              <a:rPr lang="en-US" sz="1400" b="1" i="0" u="none" strike="noStrike" cap="none">
                <a:solidFill>
                  <a:schemeClr val="dk1"/>
                </a:solidFill>
                <a:latin typeface="Arial"/>
                <a:ea typeface="Arial"/>
                <a:cs typeface="Arial"/>
                <a:sym typeface="Arial"/>
              </a:rPr>
              <a:t> Feature</a:t>
            </a:r>
            <a:r>
              <a:rPr lang="en-US" sz="1400" b="0" i="0" u="none" strike="noStrike" cap="none">
                <a:solidFill>
                  <a:schemeClr val="dk1"/>
                </a:solidFill>
                <a:latin typeface="Arial"/>
                <a:ea typeface="Arial"/>
                <a:cs typeface="Arial"/>
                <a:sym typeface="Arial"/>
              </a:rPr>
              <a:t>: Utilizes JPEG compression on the image before embedding.</a:t>
            </a:r>
            <a:endParaRPr/>
          </a:p>
          <a:p>
            <a:pPr marL="1371600" marR="0" lvl="3" indent="-88900" algn="l" rtl="0">
              <a:lnSpc>
                <a:spcPct val="100000"/>
              </a:lnSpc>
              <a:spcBef>
                <a:spcPts val="0"/>
              </a:spcBef>
              <a:spcAft>
                <a:spcPts val="0"/>
              </a:spcAft>
              <a:buClr>
                <a:schemeClr val="dk1"/>
              </a:buClr>
              <a:buSzPts val="1400"/>
              <a:buFont typeface="Hanken Grotesk"/>
              <a:buChar char="•"/>
            </a:pPr>
            <a:r>
              <a:rPr lang="en-US" sz="1400" b="1" i="0" u="none" strike="noStrike" cap="none">
                <a:solidFill>
                  <a:schemeClr val="dk1"/>
                </a:solidFill>
                <a:latin typeface="Arial"/>
                <a:ea typeface="Arial"/>
                <a:cs typeface="Arial"/>
                <a:sym typeface="Arial"/>
              </a:rPr>
              <a:t> Benefit</a:t>
            </a:r>
            <a:r>
              <a:rPr lang="en-US" sz="1400" b="0" i="0" u="none" strike="noStrike" cap="none">
                <a:solidFill>
                  <a:schemeClr val="dk1"/>
                </a:solidFill>
                <a:latin typeface="Arial"/>
                <a:ea typeface="Arial"/>
                <a:cs typeface="Arial"/>
                <a:sym typeface="Arial"/>
              </a:rPr>
              <a:t>: Reduces data size for efficient embedding, enhancing stealthiness.</a:t>
            </a:r>
            <a:endParaRPr/>
          </a:p>
          <a:p>
            <a:pPr marL="800100" marR="0" lvl="1" indent="-342900" algn="l" rtl="0">
              <a:lnSpc>
                <a:spcPct val="100000"/>
              </a:lnSpc>
              <a:spcBef>
                <a:spcPts val="0"/>
              </a:spcBef>
              <a:spcAft>
                <a:spcPts val="0"/>
              </a:spcAft>
              <a:buClr>
                <a:schemeClr val="dk1"/>
              </a:buClr>
              <a:buSzPts val="1400"/>
              <a:buFont typeface="Arial"/>
              <a:buAutoNum type="arabicPeriod"/>
            </a:pPr>
            <a:r>
              <a:rPr lang="en-US" sz="1400" b="1" i="0" u="none" strike="noStrike" cap="none">
                <a:solidFill>
                  <a:schemeClr val="dk1"/>
                </a:solidFill>
                <a:latin typeface="Arial"/>
                <a:ea typeface="Arial"/>
                <a:cs typeface="Arial"/>
                <a:sym typeface="Arial"/>
              </a:rPr>
              <a:t>Data Encryption</a:t>
            </a:r>
            <a:r>
              <a:rPr lang="en-US" sz="1400" b="0" i="0" u="none" strike="noStrike" cap="none">
                <a:solidFill>
                  <a:schemeClr val="dk1"/>
                </a:solidFill>
                <a:latin typeface="Arial"/>
                <a:ea typeface="Arial"/>
                <a:cs typeface="Arial"/>
                <a:sym typeface="Arial"/>
              </a:rPr>
              <a:t>:</a:t>
            </a:r>
            <a:endParaRPr/>
          </a:p>
          <a:p>
            <a:pPr marL="1371600" marR="0" lvl="3" indent="-88900" algn="l" rtl="0">
              <a:lnSpc>
                <a:spcPct val="100000"/>
              </a:lnSpc>
              <a:spcBef>
                <a:spcPts val="0"/>
              </a:spcBef>
              <a:spcAft>
                <a:spcPts val="0"/>
              </a:spcAft>
              <a:buClr>
                <a:schemeClr val="dk1"/>
              </a:buClr>
              <a:buSzPts val="1400"/>
              <a:buFont typeface="Hanken Grotesk"/>
              <a:buChar char="•"/>
            </a:pPr>
            <a:r>
              <a:rPr lang="en-US" sz="1400" b="1" i="0" u="none" strike="noStrike" cap="none">
                <a:solidFill>
                  <a:schemeClr val="dk1"/>
                </a:solidFill>
                <a:latin typeface="Arial"/>
                <a:ea typeface="Arial"/>
                <a:cs typeface="Arial"/>
                <a:sym typeface="Arial"/>
              </a:rPr>
              <a:t>  Feature</a:t>
            </a:r>
            <a:r>
              <a:rPr lang="en-US" sz="1400" b="0" i="0" u="none" strike="noStrike" cap="none">
                <a:solidFill>
                  <a:schemeClr val="dk1"/>
                </a:solidFill>
                <a:latin typeface="Arial"/>
                <a:ea typeface="Arial"/>
                <a:cs typeface="Arial"/>
                <a:sym typeface="Arial"/>
              </a:rPr>
              <a:t>: Encrypts compressed image data with a stream cipher (XOR).</a:t>
            </a:r>
            <a:endParaRPr/>
          </a:p>
          <a:p>
            <a:pPr marL="1371600" marR="0" lvl="3" indent="-88900" algn="ctr" rtl="0">
              <a:lnSpc>
                <a:spcPct val="100000"/>
              </a:lnSpc>
              <a:spcBef>
                <a:spcPts val="0"/>
              </a:spcBef>
              <a:spcAft>
                <a:spcPts val="0"/>
              </a:spcAft>
              <a:buClr>
                <a:schemeClr val="dk1"/>
              </a:buClr>
              <a:buSzPts val="1400"/>
              <a:buFont typeface="Hanken Grotesk"/>
              <a:buChar char="•"/>
            </a:pPr>
            <a:r>
              <a:rPr lang="en-US" sz="1400" b="1" i="0" u="none" strike="noStrike" cap="none">
                <a:solidFill>
                  <a:schemeClr val="dk1"/>
                </a:solidFill>
                <a:latin typeface="Arial"/>
                <a:ea typeface="Arial"/>
                <a:cs typeface="Arial"/>
                <a:sym typeface="Arial"/>
              </a:rPr>
              <a:t>  Benefit</a:t>
            </a:r>
            <a:r>
              <a:rPr lang="en-US" sz="1400" b="0" i="0" u="none" strike="noStrike" cap="none">
                <a:solidFill>
                  <a:schemeClr val="dk1"/>
                </a:solidFill>
                <a:latin typeface="Arial"/>
                <a:ea typeface="Arial"/>
                <a:cs typeface="Arial"/>
                <a:sym typeface="Arial"/>
              </a:rPr>
              <a:t>: Ensures embedded data remains secure and unreadable without the decryption key		</a:t>
            </a:r>
            <a:endParaRPr sz="1400" b="0" i="0" u="none" strike="noStrike" cap="none">
              <a:solidFill>
                <a:schemeClr val="dk1"/>
              </a:solidFill>
              <a:latin typeface="Hanken Grotesk"/>
              <a:ea typeface="Hanken Grotesk"/>
              <a:cs typeface="Hanken Grotesk"/>
              <a:sym typeface="Hanken Grotesk"/>
            </a:endParaRPr>
          </a:p>
          <a:p>
            <a:pPr marL="139700" marR="0" lvl="0" indent="0" algn="just" rtl="0">
              <a:lnSpc>
                <a:spcPct val="115000"/>
              </a:lnSpc>
              <a:spcBef>
                <a:spcPts val="0"/>
              </a:spcBef>
              <a:spcAft>
                <a:spcPts val="0"/>
              </a:spcAft>
              <a:buClr>
                <a:schemeClr val="dk1"/>
              </a:buClr>
              <a:buSzPts val="1200"/>
              <a:buFont typeface="Hanken Grotesk"/>
              <a:buNone/>
            </a:pPr>
            <a:r>
              <a:rPr lang="en-US" sz="1400" b="1" i="0" u="none" strike="noStrike" cap="none">
                <a:solidFill>
                  <a:schemeClr val="dk1"/>
                </a:solidFill>
                <a:latin typeface="Hanken Grotesk"/>
                <a:ea typeface="Hanken Grotesk"/>
                <a:cs typeface="Hanken Grotesk"/>
                <a:sym typeface="Hanken Grotesk"/>
              </a:rPr>
              <a:t>       3. Error Correction Codes (ECC)</a:t>
            </a:r>
            <a:r>
              <a:rPr lang="en-US" sz="1400" b="0" i="0" u="none" strike="noStrike" cap="none">
                <a:solidFill>
                  <a:schemeClr val="dk1"/>
                </a:solidFill>
                <a:latin typeface="Hanken Grotesk"/>
                <a:ea typeface="Hanken Grotesk"/>
                <a:cs typeface="Hanken Grotesk"/>
                <a:sym typeface="Hanken Grotesk"/>
              </a:rPr>
              <a:t>:</a:t>
            </a:r>
            <a:endParaRPr/>
          </a:p>
          <a:p>
            <a:pPr marL="1828800" marR="0" lvl="3" indent="-317500" algn="just" rtl="0">
              <a:lnSpc>
                <a:spcPct val="100000"/>
              </a:lnSpc>
              <a:spcBef>
                <a:spcPts val="0"/>
              </a:spcBef>
              <a:spcAft>
                <a:spcPts val="0"/>
              </a:spcAft>
              <a:buClr>
                <a:schemeClr val="dk1"/>
              </a:buClr>
              <a:buSzPts val="1400"/>
              <a:buFont typeface="Hanken Grotesk"/>
              <a:buChar char="●"/>
            </a:pPr>
            <a:r>
              <a:rPr lang="en-US" sz="1400" b="1" i="0" u="none" strike="noStrike" cap="none">
                <a:solidFill>
                  <a:schemeClr val="dk1"/>
                </a:solidFill>
                <a:latin typeface="Hanken Grotesk"/>
                <a:ea typeface="Hanken Grotesk"/>
                <a:cs typeface="Hanken Grotesk"/>
                <a:sym typeface="Hanken Grotesk"/>
              </a:rPr>
              <a:t>Feature</a:t>
            </a:r>
            <a:r>
              <a:rPr lang="en-US" sz="1400" b="0" i="0" u="none" strike="noStrike" cap="none">
                <a:solidFill>
                  <a:schemeClr val="dk1"/>
                </a:solidFill>
                <a:latin typeface="Hanken Grotesk"/>
                <a:ea typeface="Hanken Grotesk"/>
                <a:cs typeface="Hanken Grotesk"/>
                <a:sym typeface="Hanken Grotesk"/>
              </a:rPr>
              <a:t>: Integrates Hamming Code (7,4) for error correction on encrypted data.</a:t>
            </a:r>
            <a:endParaRPr/>
          </a:p>
          <a:p>
            <a:pPr marL="1828800" marR="0" lvl="3" indent="-317500" algn="just" rtl="0">
              <a:lnSpc>
                <a:spcPct val="100000"/>
              </a:lnSpc>
              <a:spcBef>
                <a:spcPts val="0"/>
              </a:spcBef>
              <a:spcAft>
                <a:spcPts val="0"/>
              </a:spcAft>
              <a:buClr>
                <a:schemeClr val="dk1"/>
              </a:buClr>
              <a:buSzPts val="1400"/>
              <a:buFont typeface="Hanken Grotesk"/>
              <a:buChar char="●"/>
            </a:pPr>
            <a:r>
              <a:rPr lang="en-US" sz="1400" b="1" i="0" u="none" strike="noStrike" cap="none">
                <a:solidFill>
                  <a:schemeClr val="dk1"/>
                </a:solidFill>
                <a:latin typeface="Hanken Grotesk"/>
                <a:ea typeface="Hanken Grotesk"/>
                <a:cs typeface="Hanken Grotesk"/>
                <a:sym typeface="Hanken Grotesk"/>
              </a:rPr>
              <a:t>Benefit</a:t>
            </a:r>
            <a:r>
              <a:rPr lang="en-US" sz="1400" b="0" i="0" u="none" strike="noStrike" cap="none">
                <a:solidFill>
                  <a:schemeClr val="dk1"/>
                </a:solidFill>
                <a:latin typeface="Hanken Grotesk"/>
                <a:ea typeface="Hanken Grotesk"/>
                <a:cs typeface="Hanken Grotesk"/>
                <a:sym typeface="Hanken Grotesk"/>
              </a:rPr>
              <a:t>: Enhances reliability by enabling correction of embedding and extraction errors.</a:t>
            </a:r>
            <a:endParaRPr/>
          </a:p>
          <a:p>
            <a:pPr marL="457200" marR="0" lvl="0" indent="-241300" algn="l" rtl="0">
              <a:lnSpc>
                <a:spcPct val="115000"/>
              </a:lnSpc>
              <a:spcBef>
                <a:spcPts val="0"/>
              </a:spcBef>
              <a:spcAft>
                <a:spcPts val="0"/>
              </a:spcAft>
              <a:buClr>
                <a:schemeClr val="dk1"/>
              </a:buClr>
              <a:buSzPts val="1200"/>
              <a:buFont typeface="Hanken Grotesk"/>
              <a:buNone/>
            </a:pPr>
            <a:endParaRPr sz="1400" b="0" i="0" u="none" strike="noStrike" cap="none">
              <a:solidFill>
                <a:schemeClr val="dk1"/>
              </a:solidFill>
              <a:latin typeface="Hanken Grotesk"/>
              <a:ea typeface="Hanken Grotesk"/>
              <a:cs typeface="Hanken Grotesk"/>
              <a:sym typeface="Hanken Grotesk"/>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78"/>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Adding advanced features</a:t>
            </a:r>
            <a:endParaRPr/>
          </a:p>
        </p:txBody>
      </p:sp>
      <p:sp>
        <p:nvSpPr>
          <p:cNvPr id="949" name="Google Shape;949;p78"/>
          <p:cNvSpPr txBox="1">
            <a:spLocks noGrp="1"/>
          </p:cNvSpPr>
          <p:nvPr>
            <p:ph type="subTitle" idx="1"/>
          </p:nvPr>
        </p:nvSpPr>
        <p:spPr>
          <a:xfrm>
            <a:off x="713175" y="1295400"/>
            <a:ext cx="7717651" cy="3359727"/>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200"/>
              <a:buChar char="●"/>
            </a:pPr>
            <a:r>
              <a:rPr lang="en-US"/>
              <a:t>hiding an image in sound using optimized LSB (Least Significant Bit) steganography introduces several advanced features to enhance security, reliability, and adaptive embedding. Here are the key updates and their benefits:</a:t>
            </a:r>
            <a:endParaRPr/>
          </a:p>
          <a:p>
            <a:pPr marL="139700" lvl="0" indent="0" algn="just" rtl="0">
              <a:lnSpc>
                <a:spcPct val="115000"/>
              </a:lnSpc>
              <a:spcBef>
                <a:spcPts val="0"/>
              </a:spcBef>
              <a:spcAft>
                <a:spcPts val="0"/>
              </a:spcAft>
              <a:buSzPts val="1200"/>
              <a:buNone/>
            </a:pPr>
            <a:r>
              <a:rPr lang="en-US" b="1"/>
              <a:t>	4. Adaptive Embedding with Pseudorandom Positions</a:t>
            </a:r>
            <a:r>
              <a:rPr lang="en-US"/>
              <a:t>:</a:t>
            </a:r>
            <a:endParaRPr/>
          </a:p>
          <a:p>
            <a:pPr marL="1828800" lvl="3" indent="-317500" algn="just" rtl="0">
              <a:lnSpc>
                <a:spcPct val="100000"/>
              </a:lnSpc>
              <a:spcBef>
                <a:spcPts val="0"/>
              </a:spcBef>
              <a:spcAft>
                <a:spcPts val="0"/>
              </a:spcAft>
              <a:buSzPts val="1400"/>
              <a:buChar char="●"/>
            </a:pPr>
            <a:r>
              <a:rPr lang="en-US" b="1"/>
              <a:t>Feature</a:t>
            </a:r>
            <a:r>
              <a:rPr lang="en-US"/>
              <a:t>: Uses PRNG to select embedding positions based on sound sample amplitude.</a:t>
            </a:r>
            <a:endParaRPr/>
          </a:p>
          <a:p>
            <a:pPr marL="1828800" lvl="3" indent="-317500" algn="just" rtl="0">
              <a:lnSpc>
                <a:spcPct val="100000"/>
              </a:lnSpc>
              <a:spcBef>
                <a:spcPts val="0"/>
              </a:spcBef>
              <a:spcAft>
                <a:spcPts val="0"/>
              </a:spcAft>
              <a:buSzPts val="1400"/>
              <a:buChar char="●"/>
            </a:pPr>
            <a:r>
              <a:rPr lang="en-US" b="1"/>
              <a:t>Benefit</a:t>
            </a:r>
            <a:r>
              <a:rPr lang="en-US"/>
              <a:t>: Minimizes detectability by embedding in high-amplitude regions, reducing perceptibility of changes.</a:t>
            </a:r>
            <a:endParaRPr/>
          </a:p>
          <a:p>
            <a:pPr marL="139700" lvl="0" indent="0" algn="just" rtl="0">
              <a:lnSpc>
                <a:spcPct val="115000"/>
              </a:lnSpc>
              <a:spcBef>
                <a:spcPts val="0"/>
              </a:spcBef>
              <a:spcAft>
                <a:spcPts val="0"/>
              </a:spcAft>
              <a:buSzPts val="1200"/>
              <a:buNone/>
            </a:pPr>
            <a:r>
              <a:rPr lang="en-US" b="1"/>
              <a:t>	5. Enhanced Visualization</a:t>
            </a:r>
            <a:r>
              <a:rPr lang="en-US"/>
              <a:t>:</a:t>
            </a:r>
            <a:endParaRPr/>
          </a:p>
          <a:p>
            <a:pPr marL="1828800" lvl="3" indent="-317500" algn="just" rtl="0">
              <a:lnSpc>
                <a:spcPct val="100000"/>
              </a:lnSpc>
              <a:spcBef>
                <a:spcPts val="0"/>
              </a:spcBef>
              <a:spcAft>
                <a:spcPts val="0"/>
              </a:spcAft>
              <a:buSzPts val="1400"/>
              <a:buChar char="●"/>
            </a:pPr>
            <a:r>
              <a:rPr lang="en-US" b="1"/>
              <a:t>Feature</a:t>
            </a:r>
            <a:r>
              <a:rPr lang="en-US"/>
              <a:t>: Provides detailed plots comparing original and modified sound data, and original and extracted images.</a:t>
            </a:r>
            <a:endParaRPr/>
          </a:p>
          <a:p>
            <a:pPr marL="1828800" lvl="3" indent="-317500" algn="just" rtl="0">
              <a:lnSpc>
                <a:spcPct val="100000"/>
              </a:lnSpc>
              <a:spcBef>
                <a:spcPts val="0"/>
              </a:spcBef>
              <a:spcAft>
                <a:spcPts val="0"/>
              </a:spcAft>
              <a:buSzPts val="1400"/>
              <a:buChar char="●"/>
            </a:pPr>
            <a:r>
              <a:rPr lang="en-US" b="1"/>
              <a:t>Benefit</a:t>
            </a:r>
            <a:r>
              <a:rPr lang="en-US"/>
              <a:t>: Facilitates visual validation of embedding and extraction processes, ensuring integrity and success.</a:t>
            </a:r>
            <a:endParaRPr/>
          </a:p>
          <a:p>
            <a:pPr marL="139700" lvl="0" indent="0" algn="l" rtl="0">
              <a:lnSpc>
                <a:spcPct val="115000"/>
              </a:lnSpc>
              <a:spcBef>
                <a:spcPts val="0"/>
              </a:spcBef>
              <a:spcAft>
                <a:spcPts val="0"/>
              </a:spcAft>
              <a:buSzPts val="1200"/>
              <a:buNone/>
            </a:pPr>
            <a:endParaRPr/>
          </a:p>
          <a:p>
            <a:pPr marL="139700" lvl="0" indent="0" algn="l" rtl="0">
              <a:lnSpc>
                <a:spcPct val="115000"/>
              </a:lnSpc>
              <a:spcBef>
                <a:spcPts val="0"/>
              </a:spcBef>
              <a:spcAft>
                <a:spcPts val="0"/>
              </a:spcAft>
              <a:buSzPts val="1200"/>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9"/>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Adding advanced features</a:t>
            </a:r>
            <a:endParaRPr/>
          </a:p>
        </p:txBody>
      </p:sp>
      <p:sp>
        <p:nvSpPr>
          <p:cNvPr id="955" name="Google Shape;955;p79"/>
          <p:cNvSpPr txBox="1">
            <a:spLocks noGrp="1"/>
          </p:cNvSpPr>
          <p:nvPr>
            <p:ph type="subTitle" idx="1"/>
          </p:nvPr>
        </p:nvSpPr>
        <p:spPr>
          <a:xfrm>
            <a:off x="713175" y="1143000"/>
            <a:ext cx="7848934" cy="3449782"/>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200"/>
              <a:buChar char="●"/>
            </a:pPr>
            <a:r>
              <a:rPr lang="en-US"/>
              <a:t>The Output graphs:</a:t>
            </a:r>
            <a:endParaRPr/>
          </a:p>
        </p:txBody>
      </p:sp>
      <p:pic>
        <p:nvPicPr>
          <p:cNvPr id="956" name="Google Shape;956;p79"/>
          <p:cNvPicPr preferRelativeResize="0"/>
          <p:nvPr/>
        </p:nvPicPr>
        <p:blipFill rotWithShape="1">
          <a:blip r:embed="rId3">
            <a:alphaModFix/>
          </a:blip>
          <a:srcRect/>
          <a:stretch/>
        </p:blipFill>
        <p:spPr>
          <a:xfrm>
            <a:off x="1018309" y="1572491"/>
            <a:ext cx="7342909" cy="321425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80"/>
          <p:cNvSpPr txBox="1">
            <a:spLocks noGrp="1"/>
          </p:cNvSpPr>
          <p:nvPr>
            <p:ph type="title"/>
          </p:nvPr>
        </p:nvSpPr>
        <p:spPr>
          <a:xfrm>
            <a:off x="722326" y="445025"/>
            <a:ext cx="7708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Adding advanced features</a:t>
            </a:r>
            <a:endParaRPr/>
          </a:p>
        </p:txBody>
      </p:sp>
      <p:sp>
        <p:nvSpPr>
          <p:cNvPr id="962" name="Google Shape;962;p80"/>
          <p:cNvSpPr txBox="1">
            <a:spLocks noGrp="1"/>
          </p:cNvSpPr>
          <p:nvPr>
            <p:ph type="subTitle" idx="1"/>
          </p:nvPr>
        </p:nvSpPr>
        <p:spPr>
          <a:xfrm>
            <a:off x="722326" y="1017725"/>
            <a:ext cx="7848934" cy="3449782"/>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200"/>
              <a:buChar char="●"/>
            </a:pPr>
            <a:r>
              <a:rPr lang="en-US"/>
              <a:t>The Output graphs:</a:t>
            </a:r>
            <a:endParaRPr/>
          </a:p>
          <a:p>
            <a:pPr marL="139700" lvl="0" indent="0" algn="l" rtl="0">
              <a:lnSpc>
                <a:spcPct val="115000"/>
              </a:lnSpc>
              <a:spcBef>
                <a:spcPts val="0"/>
              </a:spcBef>
              <a:spcAft>
                <a:spcPts val="0"/>
              </a:spcAft>
              <a:buSzPts val="1200"/>
              <a:buNone/>
            </a:pPr>
            <a:endParaRPr/>
          </a:p>
        </p:txBody>
      </p:sp>
      <p:pic>
        <p:nvPicPr>
          <p:cNvPr id="963" name="Google Shape;963;p80"/>
          <p:cNvPicPr preferRelativeResize="0"/>
          <p:nvPr/>
        </p:nvPicPr>
        <p:blipFill rotWithShape="1">
          <a:blip r:embed="rId3">
            <a:alphaModFix/>
          </a:blip>
          <a:srcRect/>
          <a:stretch/>
        </p:blipFill>
        <p:spPr>
          <a:xfrm>
            <a:off x="256309" y="1517074"/>
            <a:ext cx="5943600" cy="3041072"/>
          </a:xfrm>
          <a:prstGeom prst="rect">
            <a:avLst/>
          </a:prstGeom>
          <a:noFill/>
          <a:ln>
            <a:noFill/>
          </a:ln>
        </p:spPr>
      </p:pic>
      <p:pic>
        <p:nvPicPr>
          <p:cNvPr id="964" name="Google Shape;964;p80"/>
          <p:cNvPicPr preferRelativeResize="0"/>
          <p:nvPr/>
        </p:nvPicPr>
        <p:blipFill rotWithShape="1">
          <a:blip r:embed="rId4">
            <a:alphaModFix/>
          </a:blip>
          <a:srcRect/>
          <a:stretch/>
        </p:blipFill>
        <p:spPr>
          <a:xfrm>
            <a:off x="6257925" y="1517074"/>
            <a:ext cx="2571750" cy="304107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81"/>
          <p:cNvSpPr txBox="1">
            <a:spLocks noGrp="1"/>
          </p:cNvSpPr>
          <p:nvPr>
            <p:ph type="title"/>
          </p:nvPr>
        </p:nvSpPr>
        <p:spPr>
          <a:xfrm>
            <a:off x="1216475" y="1977150"/>
            <a:ext cx="50676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4400"/>
              <a:t>Spread Spectrum Technique</a:t>
            </a:r>
            <a:endParaRPr sz="4400"/>
          </a:p>
        </p:txBody>
      </p:sp>
      <p:sp>
        <p:nvSpPr>
          <p:cNvPr id="970" name="Google Shape;970;p81"/>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8"/>
          <p:cNvSpPr txBox="1">
            <a:spLocks noGrp="1"/>
          </p:cNvSpPr>
          <p:nvPr>
            <p:ph type="title"/>
          </p:nvPr>
        </p:nvSpPr>
        <p:spPr>
          <a:xfrm>
            <a:off x="1216475" y="1291766"/>
            <a:ext cx="5067600" cy="61057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800"/>
              <a:t>Asymmetric encryption</a:t>
            </a:r>
            <a:endParaRPr sz="2800"/>
          </a:p>
        </p:txBody>
      </p:sp>
      <p:sp>
        <p:nvSpPr>
          <p:cNvPr id="342" name="Google Shape;342;p8"/>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06</a:t>
            </a:r>
            <a:endParaRPr/>
          </a:p>
        </p:txBody>
      </p:sp>
      <p:sp>
        <p:nvSpPr>
          <p:cNvPr id="343" name="Google Shape;343;p8"/>
          <p:cNvSpPr txBox="1"/>
          <p:nvPr/>
        </p:nvSpPr>
        <p:spPr>
          <a:xfrm>
            <a:off x="1216475" y="1955552"/>
            <a:ext cx="6748965"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Asymmetric cryptography, public-key cryptography, is a cryptographic system that uses a public key and a private key.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This approach allows for secure communication and data exchange even over untrusted networks.</a:t>
            </a:r>
            <a:endParaRPr/>
          </a:p>
          <a:p>
            <a:pPr marL="0" marR="0" lvl="0" indent="0" algn="l" rtl="0">
              <a:lnSpc>
                <a:spcPct val="100000"/>
              </a:lnSpc>
              <a:spcBef>
                <a:spcPts val="0"/>
              </a:spcBef>
              <a:spcAft>
                <a:spcPts val="0"/>
              </a:spcAft>
              <a:buNone/>
            </a:pPr>
            <a:endParaRPr sz="1400" b="0" i="0" u="none" strike="noStrike" cap="none">
              <a:solidFill>
                <a:srgbClr val="000000"/>
              </a:solidFill>
              <a:latin typeface="Figtree Black"/>
              <a:ea typeface="Figtree Black"/>
              <a:cs typeface="Figtree Black"/>
              <a:sym typeface="Figtree Black"/>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Public key : A key that can be distributed openly and used by anyone to encrypt a message or verify a digital signature.</a:t>
            </a:r>
            <a:endParaRPr/>
          </a:p>
          <a:p>
            <a:pPr marL="0" marR="0" lvl="0" indent="0" algn="l" rtl="0">
              <a:lnSpc>
                <a:spcPct val="100000"/>
              </a:lnSpc>
              <a:spcBef>
                <a:spcPts val="0"/>
              </a:spcBef>
              <a:spcAft>
                <a:spcPts val="0"/>
              </a:spcAft>
              <a:buNone/>
            </a:pPr>
            <a:endParaRPr sz="1400" b="0" i="0" u="none" strike="noStrike" cap="none">
              <a:solidFill>
                <a:srgbClr val="000000"/>
              </a:solidFill>
              <a:latin typeface="Figtree Black"/>
              <a:ea typeface="Figtree Black"/>
              <a:cs typeface="Figtree Black"/>
              <a:sym typeface="Figtree Black"/>
            </a:endParaRPr>
          </a:p>
          <a:p>
            <a:pPr marL="0" marR="0" lvl="0" indent="0" algn="l" rtl="0">
              <a:lnSpc>
                <a:spcPct val="100000"/>
              </a:lnSpc>
              <a:spcBef>
                <a:spcPts val="0"/>
              </a:spcBef>
              <a:spcAft>
                <a:spcPts val="0"/>
              </a:spcAft>
              <a:buNone/>
            </a:pPr>
            <a:r>
              <a:rPr lang="en-US" sz="1400" b="0" i="0" u="none" strike="noStrike" cap="none">
                <a:solidFill>
                  <a:srgbClr val="000000"/>
                </a:solidFill>
                <a:latin typeface="Figtree Black"/>
                <a:ea typeface="Figtree Black"/>
                <a:cs typeface="Figtree Black"/>
                <a:sym typeface="Figtree Black"/>
              </a:rPr>
              <a:t>Private key : A key that is kept secret by the owner and used to decrypt messages or create digital signatures.</a:t>
            </a:r>
            <a:endParaRPr sz="1400" b="0" i="0" u="none" strike="noStrike" cap="none">
              <a:solidFill>
                <a:srgbClr val="000000"/>
              </a:solidFill>
              <a:latin typeface="Figtree Black"/>
              <a:ea typeface="Figtree Black"/>
              <a:cs typeface="Figtree Black"/>
              <a:sym typeface="Figtree Black"/>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g2e829f28289_0_37"/>
          <p:cNvSpPr txBox="1"/>
          <p:nvPr/>
        </p:nvSpPr>
        <p:spPr>
          <a:xfrm>
            <a:off x="913650" y="1305975"/>
            <a:ext cx="6921300" cy="252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t>1. Concept:</a:t>
            </a:r>
            <a:endParaRPr sz="1900" b="1"/>
          </a:p>
          <a:p>
            <a:pPr marL="0" lvl="0" indent="0" algn="l" rtl="0">
              <a:spcBef>
                <a:spcPts val="0"/>
              </a:spcBef>
              <a:spcAft>
                <a:spcPts val="0"/>
              </a:spcAft>
              <a:buNone/>
            </a:pPr>
            <a:r>
              <a:rPr lang="en-US" sz="1900"/>
              <a:t>-Spread spectrum techniques spread the signal over a wide frequency band, much wider than the minimum bandwidth required to transmit the information. </a:t>
            </a:r>
            <a:endParaRPr sz="1900"/>
          </a:p>
          <a:p>
            <a:pPr marL="0" lvl="0" indent="0" algn="l" rtl="0">
              <a:spcBef>
                <a:spcPts val="0"/>
              </a:spcBef>
              <a:spcAft>
                <a:spcPts val="0"/>
              </a:spcAft>
              <a:buNone/>
            </a:pPr>
            <a:r>
              <a:rPr lang="en-US" sz="1900"/>
              <a:t>-This spreading is achieved using a code that is independent of the original signal.</a:t>
            </a:r>
            <a:endParaRPr sz="1900"/>
          </a:p>
          <a:p>
            <a:pPr marL="0" lvl="0" indent="0" algn="l" rtl="0">
              <a:spcBef>
                <a:spcPts val="0"/>
              </a:spcBef>
              <a:spcAft>
                <a:spcPts val="0"/>
              </a:spcAft>
              <a:buNone/>
            </a:pPr>
            <a:r>
              <a:rPr lang="en-US" sz="1900" b="1"/>
              <a:t>                                    2. Advantages:</a:t>
            </a:r>
            <a:endParaRPr sz="1900" b="1"/>
          </a:p>
          <a:p>
            <a:pPr marL="0" lvl="0" indent="0" algn="ctr" rtl="0">
              <a:spcBef>
                <a:spcPts val="0"/>
              </a:spcBef>
              <a:spcAft>
                <a:spcPts val="0"/>
              </a:spcAft>
              <a:buNone/>
            </a:pPr>
            <a:r>
              <a:rPr lang="en-US" sz="1900"/>
              <a:t>-Robustness               -security                 -Low Detectability</a:t>
            </a:r>
            <a:endParaRPr sz="1900"/>
          </a:p>
        </p:txBody>
      </p:sp>
      <p:sp>
        <p:nvSpPr>
          <p:cNvPr id="976" name="Google Shape;976;g2e829f28289_0_37"/>
          <p:cNvSpPr txBox="1"/>
          <p:nvPr/>
        </p:nvSpPr>
        <p:spPr>
          <a:xfrm>
            <a:off x="1364200" y="658300"/>
            <a:ext cx="6571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t>Fundamentals of Spread Spectrum Technique</a:t>
            </a:r>
            <a:endParaRPr sz="2300" b="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g2e829f28289_0_48"/>
          <p:cNvSpPr txBox="1"/>
          <p:nvPr/>
        </p:nvSpPr>
        <p:spPr>
          <a:xfrm>
            <a:off x="788300" y="479775"/>
            <a:ext cx="8277600" cy="3879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t>Steps in Spread Spectrum Steganography:</a:t>
            </a:r>
            <a:endParaRPr sz="2000" b="1" dirty="0"/>
          </a:p>
          <a:p>
            <a:pPr marL="0" lvl="0" indent="0" algn="l" rtl="0">
              <a:spcBef>
                <a:spcPts val="0"/>
              </a:spcBef>
              <a:spcAft>
                <a:spcPts val="0"/>
              </a:spcAft>
              <a:buNone/>
            </a:pPr>
            <a:r>
              <a:rPr lang="en-US" sz="2000" dirty="0"/>
              <a:t>1. Message Preparation                   2.Spreading Code Generation</a:t>
            </a:r>
            <a:endParaRPr sz="2000" dirty="0"/>
          </a:p>
          <a:p>
            <a:pPr marL="0" lvl="0" indent="0" algn="l" rtl="0">
              <a:spcBef>
                <a:spcPts val="0"/>
              </a:spcBef>
              <a:spcAft>
                <a:spcPts val="0"/>
              </a:spcAft>
              <a:buNone/>
            </a:pPr>
            <a:r>
              <a:rPr lang="en-US" sz="2000" dirty="0"/>
              <a:t>                                         </a:t>
            </a:r>
            <a:r>
              <a:rPr lang="en-US" sz="2000" b="1" dirty="0"/>
              <a:t>3.Modulation</a:t>
            </a:r>
            <a:endParaRPr sz="2000" b="1" dirty="0"/>
          </a:p>
          <a:p>
            <a:pPr marL="0" lvl="0" indent="0" algn="l" rtl="0">
              <a:spcBef>
                <a:spcPts val="0"/>
              </a:spcBef>
              <a:spcAft>
                <a:spcPts val="0"/>
              </a:spcAft>
              <a:buNone/>
            </a:pPr>
            <a:r>
              <a:rPr lang="en-US" sz="2000" dirty="0"/>
              <a:t>-Direct Sequence Spread Spectrum (DSSS)</a:t>
            </a:r>
            <a:endParaRPr sz="2000" dirty="0"/>
          </a:p>
          <a:p>
            <a:pPr marL="0" lvl="0" indent="0" algn="l" rtl="0">
              <a:spcBef>
                <a:spcPts val="0"/>
              </a:spcBef>
              <a:spcAft>
                <a:spcPts val="0"/>
              </a:spcAft>
              <a:buNone/>
            </a:pPr>
            <a:r>
              <a:rPr lang="en-US" sz="2000" dirty="0"/>
              <a:t>-Frequency Hopping Spread Spectrum (FHSS)</a:t>
            </a:r>
            <a:endParaRPr sz="2000" dirty="0"/>
          </a:p>
          <a:p>
            <a:pPr marL="0" lvl="0" indent="0" algn="ctr" rtl="0">
              <a:spcBef>
                <a:spcPts val="0"/>
              </a:spcBef>
              <a:spcAft>
                <a:spcPts val="0"/>
              </a:spcAft>
              <a:buNone/>
            </a:pPr>
            <a:r>
              <a:rPr lang="en-US" sz="2000" b="1" dirty="0"/>
              <a:t>4.Embedding Process:</a:t>
            </a:r>
            <a:endParaRPr sz="2000" b="1" dirty="0"/>
          </a:p>
          <a:p>
            <a:pPr marL="0" lvl="0" indent="0" algn="l" rtl="0">
              <a:spcBef>
                <a:spcPts val="0"/>
              </a:spcBef>
              <a:spcAft>
                <a:spcPts val="0"/>
              </a:spcAft>
              <a:buNone/>
            </a:pPr>
            <a:r>
              <a:rPr lang="en-US" sz="2000" dirty="0"/>
              <a:t>-Time Domain Embedding</a:t>
            </a:r>
            <a:endParaRPr sz="2000" dirty="0"/>
          </a:p>
          <a:p>
            <a:pPr marL="0" lvl="0" indent="0" algn="l" rtl="0">
              <a:spcBef>
                <a:spcPts val="0"/>
              </a:spcBef>
              <a:spcAft>
                <a:spcPts val="0"/>
              </a:spcAft>
              <a:buNone/>
            </a:pPr>
            <a:r>
              <a:rPr lang="en-US" sz="2000" dirty="0"/>
              <a:t>-Frequency Domain Embedding</a:t>
            </a:r>
            <a:endParaRPr sz="2000" dirty="0"/>
          </a:p>
          <a:p>
            <a:pPr marL="0" lvl="0" indent="0" algn="ctr" rtl="0">
              <a:spcBef>
                <a:spcPts val="0"/>
              </a:spcBef>
              <a:spcAft>
                <a:spcPts val="0"/>
              </a:spcAft>
              <a:buNone/>
            </a:pPr>
            <a:r>
              <a:rPr lang="en-US" sz="2000" b="1" dirty="0"/>
              <a:t>5.Transmission or Storage</a:t>
            </a:r>
            <a:endParaRPr sz="2000" b="1" dirty="0"/>
          </a:p>
          <a:p>
            <a:pPr marL="0" lvl="0" indent="0" algn="l" rtl="0">
              <a:spcBef>
                <a:spcPts val="0"/>
              </a:spcBef>
              <a:spcAft>
                <a:spcPts val="0"/>
              </a:spcAft>
              <a:buNone/>
            </a:pPr>
            <a:r>
              <a:rPr lang="en-US" sz="2000" dirty="0"/>
              <a:t>Extraction Process:</a:t>
            </a:r>
            <a:endParaRPr sz="2000" dirty="0"/>
          </a:p>
          <a:p>
            <a:pPr marL="0" lvl="0" indent="0" algn="l" rtl="0">
              <a:spcBef>
                <a:spcPts val="0"/>
              </a:spcBef>
              <a:spcAft>
                <a:spcPts val="0"/>
              </a:spcAft>
              <a:buNone/>
            </a:pPr>
            <a:r>
              <a:rPr lang="en-US" sz="2000" dirty="0"/>
              <a:t>1. Reception                       2. Spreading Code Synchronization</a:t>
            </a:r>
            <a:endParaRPr sz="2000" dirty="0"/>
          </a:p>
          <a:p>
            <a:pPr marL="0" lvl="0" indent="0" algn="l" rtl="0">
              <a:spcBef>
                <a:spcPts val="0"/>
              </a:spcBef>
              <a:spcAft>
                <a:spcPts val="0"/>
              </a:spcAft>
              <a:buNone/>
            </a:pPr>
            <a:r>
              <a:rPr lang="en-US" sz="2000" dirty="0"/>
              <a:t>3. Demodulation                    4. Message Reconstruction</a:t>
            </a:r>
            <a:endParaRPr sz="2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g2e829f28289_0_57"/>
          <p:cNvSpPr txBox="1"/>
          <p:nvPr/>
        </p:nvSpPr>
        <p:spPr>
          <a:xfrm>
            <a:off x="831800" y="671325"/>
            <a:ext cx="7594500" cy="340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b="1"/>
              <a:t>Applications and Considerations :</a:t>
            </a:r>
            <a:endParaRPr sz="2300" b="1"/>
          </a:p>
          <a:p>
            <a:pPr marL="0" lvl="0" indent="0" algn="l" rtl="0">
              <a:spcBef>
                <a:spcPts val="0"/>
              </a:spcBef>
              <a:spcAft>
                <a:spcPts val="0"/>
              </a:spcAft>
              <a:buNone/>
            </a:pPr>
            <a:endParaRPr sz="1800"/>
          </a:p>
          <a:p>
            <a:pPr marL="0" lvl="0" indent="0" algn="l" rtl="0">
              <a:spcBef>
                <a:spcPts val="0"/>
              </a:spcBef>
              <a:spcAft>
                <a:spcPts val="0"/>
              </a:spcAft>
              <a:buNone/>
            </a:pPr>
            <a:r>
              <a:rPr lang="en-US" sz="1800"/>
              <a:t>-</a:t>
            </a:r>
            <a:r>
              <a:rPr lang="en-US" sz="2100"/>
              <a:t>Secure Communications: Transmitting confidential information covertly. </a:t>
            </a:r>
            <a:endParaRPr sz="2100"/>
          </a:p>
          <a:p>
            <a:pPr marL="0" lvl="0" indent="0" algn="l" rtl="0">
              <a:spcBef>
                <a:spcPts val="0"/>
              </a:spcBef>
              <a:spcAft>
                <a:spcPts val="0"/>
              </a:spcAft>
              <a:buNone/>
            </a:pPr>
            <a:endParaRPr sz="2100"/>
          </a:p>
          <a:p>
            <a:pPr marL="0" lvl="0" indent="0" algn="l" rtl="0">
              <a:spcBef>
                <a:spcPts val="0"/>
              </a:spcBef>
              <a:spcAft>
                <a:spcPts val="0"/>
              </a:spcAft>
              <a:buNone/>
            </a:pPr>
            <a:r>
              <a:rPr lang="en-US" sz="2100"/>
              <a:t> -Digital Watermarking: Protecting intellectual property by embedding ownership information.  </a:t>
            </a:r>
            <a:endParaRPr sz="2100"/>
          </a:p>
          <a:p>
            <a:pPr marL="0" lvl="0" indent="0" algn="l" rtl="0">
              <a:spcBef>
                <a:spcPts val="0"/>
              </a:spcBef>
              <a:spcAft>
                <a:spcPts val="0"/>
              </a:spcAft>
              <a:buNone/>
            </a:pPr>
            <a:endParaRPr sz="2100"/>
          </a:p>
          <a:p>
            <a:pPr marL="0" lvl="0" indent="0" algn="l" rtl="0">
              <a:spcBef>
                <a:spcPts val="0"/>
              </a:spcBef>
              <a:spcAft>
                <a:spcPts val="0"/>
              </a:spcAft>
              <a:buNone/>
            </a:pPr>
            <a:r>
              <a:rPr lang="en-US" sz="2100"/>
              <a:t>-Covert Channels: Creating hidden communication channels within overt audio transmissions.</a:t>
            </a:r>
            <a:endParaRPr sz="21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84"/>
          <p:cNvSpPr txBox="1">
            <a:spLocks noGrp="1"/>
          </p:cNvSpPr>
          <p:nvPr>
            <p:ph type="ctrTitle"/>
          </p:nvPr>
        </p:nvSpPr>
        <p:spPr>
          <a:xfrm>
            <a:off x="1625495" y="2415648"/>
            <a:ext cx="5897400" cy="1342904"/>
          </a:xfrm>
          <a:prstGeom prst="rect">
            <a:avLst/>
          </a:prstGeom>
          <a:noFill/>
          <a:ln>
            <a:noFill/>
          </a:ln>
        </p:spPr>
        <p:txBody>
          <a:bodyPr spcFirstLastPara="1" wrap="square" lIns="91425" tIns="91425" rIns="91425" bIns="91425" anchor="b" anchorCtr="0">
            <a:noAutofit/>
          </a:bodyPr>
          <a:lstStyle/>
          <a:p>
            <a:pPr algn="ctr"/>
            <a:r>
              <a:rPr lang="en-US" dirty="0"/>
              <a:t>Chapter 5</a:t>
            </a:r>
            <a:br>
              <a:rPr lang="en-US" dirty="0"/>
            </a:br>
            <a:r>
              <a:rPr lang="en-US" dirty="0"/>
              <a:t>Chaotic Code: Generation and Properties</a:t>
            </a:r>
            <a:endParaRP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cxnSp>
        <p:nvCxnSpPr>
          <p:cNvPr id="996" name="Google Shape;996;p85"/>
          <p:cNvCxnSpPr>
            <a:cxnSpLocks/>
          </p:cNvCxnSpPr>
          <p:nvPr/>
        </p:nvCxnSpPr>
        <p:spPr>
          <a:xfrm rot="10800000">
            <a:off x="-167825" y="3160425"/>
            <a:ext cx="6304800" cy="0"/>
          </a:xfrm>
          <a:prstGeom prst="straightConnector1">
            <a:avLst/>
          </a:prstGeom>
          <a:noFill/>
          <a:ln w="19050" cap="flat" cmpd="sng">
            <a:solidFill>
              <a:schemeClr val="dk1"/>
            </a:solidFill>
            <a:prstDash val="solid"/>
            <a:round/>
            <a:headEnd type="none" w="sm" len="sm"/>
            <a:tailEnd type="none" w="sm" len="sm"/>
          </a:ln>
        </p:spPr>
      </p:cxnSp>
      <p:cxnSp>
        <p:nvCxnSpPr>
          <p:cNvPr id="998" name="Google Shape;998;p85"/>
          <p:cNvCxnSpPr>
            <a:stCxn id="999" idx="3"/>
          </p:cNvCxnSpPr>
          <p:nvPr/>
        </p:nvCxnSpPr>
        <p:spPr>
          <a:xfrm>
            <a:off x="1285275" y="1502500"/>
            <a:ext cx="8009700" cy="0"/>
          </a:xfrm>
          <a:prstGeom prst="straightConnector1">
            <a:avLst/>
          </a:prstGeom>
          <a:noFill/>
          <a:ln w="19050" cap="flat" cmpd="sng">
            <a:solidFill>
              <a:schemeClr val="dk1"/>
            </a:solidFill>
            <a:prstDash val="solid"/>
            <a:round/>
            <a:headEnd type="none" w="sm" len="sm"/>
            <a:tailEnd type="none" w="sm" len="sm"/>
          </a:ln>
        </p:spPr>
      </p:cxnSp>
      <p:sp>
        <p:nvSpPr>
          <p:cNvPr id="1000" name="Google Shape;1000;p85"/>
          <p:cNvSpPr txBox="1">
            <a:spLocks noGrp="1"/>
          </p:cNvSpPr>
          <p:nvPr>
            <p:ph type="title"/>
          </p:nvPr>
        </p:nvSpPr>
        <p:spPr>
          <a:xfrm>
            <a:off x="6632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Table of contents</a:t>
            </a:r>
            <a:endParaRPr/>
          </a:p>
        </p:txBody>
      </p:sp>
      <p:sp>
        <p:nvSpPr>
          <p:cNvPr id="999" name="Google Shape;999;p85"/>
          <p:cNvSpPr txBox="1">
            <a:spLocks noGrp="1"/>
          </p:cNvSpPr>
          <p:nvPr>
            <p:ph type="title" idx="5"/>
          </p:nvPr>
        </p:nvSpPr>
        <p:spPr>
          <a:xfrm>
            <a:off x="9195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01</a:t>
            </a:r>
            <a:endParaRPr/>
          </a:p>
        </p:txBody>
      </p:sp>
      <p:sp>
        <p:nvSpPr>
          <p:cNvPr id="1003" name="Google Shape;1003;p85"/>
          <p:cNvSpPr txBox="1">
            <a:spLocks noGrp="1"/>
          </p:cNvSpPr>
          <p:nvPr>
            <p:ph type="title" idx="8"/>
          </p:nvPr>
        </p:nvSpPr>
        <p:spPr>
          <a:xfrm>
            <a:off x="35282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02</a:t>
            </a:r>
            <a:endParaRPr/>
          </a:p>
        </p:txBody>
      </p:sp>
      <p:sp>
        <p:nvSpPr>
          <p:cNvPr id="1004" name="Google Shape;1004;p85"/>
          <p:cNvSpPr txBox="1">
            <a:spLocks noGrp="1"/>
          </p:cNvSpPr>
          <p:nvPr>
            <p:ph type="title" idx="15"/>
          </p:nvPr>
        </p:nvSpPr>
        <p:spPr>
          <a:xfrm>
            <a:off x="6136975" y="1319650"/>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t>03</a:t>
            </a:r>
            <a:endParaRPr/>
          </a:p>
        </p:txBody>
      </p:sp>
      <p:sp>
        <p:nvSpPr>
          <p:cNvPr id="1005" name="Google Shape;1005;p85"/>
          <p:cNvSpPr txBox="1">
            <a:spLocks noGrp="1"/>
          </p:cNvSpPr>
          <p:nvPr>
            <p:ph type="subTitle" idx="16"/>
          </p:nvPr>
        </p:nvSpPr>
        <p:spPr>
          <a:xfrm>
            <a:off x="921196" y="2047558"/>
            <a:ext cx="2313782" cy="385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a:t>Chaos theory</a:t>
            </a:r>
            <a:endParaRPr/>
          </a:p>
          <a:p>
            <a:pPr marL="0" lvl="0" indent="0" algn="l" rtl="0">
              <a:lnSpc>
                <a:spcPct val="115000"/>
              </a:lnSpc>
              <a:spcBef>
                <a:spcPts val="0"/>
              </a:spcBef>
              <a:spcAft>
                <a:spcPts val="0"/>
              </a:spcAft>
              <a:buSzPts val="2400"/>
              <a:buNone/>
            </a:pPr>
            <a:endParaRPr/>
          </a:p>
        </p:txBody>
      </p:sp>
      <p:sp>
        <p:nvSpPr>
          <p:cNvPr id="1008" name="Google Shape;1008;p85"/>
          <p:cNvSpPr txBox="1">
            <a:spLocks noGrp="1"/>
          </p:cNvSpPr>
          <p:nvPr>
            <p:ph type="subTitle" idx="19"/>
          </p:nvPr>
        </p:nvSpPr>
        <p:spPr>
          <a:xfrm>
            <a:off x="2813552" y="2241421"/>
            <a:ext cx="2629800" cy="775800"/>
          </a:xfrm>
          <a:prstGeom prst="rect">
            <a:avLst/>
          </a:prstGeom>
          <a:noFill/>
          <a:ln>
            <a:noFill/>
          </a:ln>
        </p:spPr>
        <p:txBody>
          <a:bodyPr spcFirstLastPara="1" wrap="square" lIns="91425" tIns="91425" rIns="91425" bIns="91425" anchor="b" anchorCtr="0">
            <a:noAutofit/>
          </a:bodyPr>
          <a:lstStyle/>
          <a:p>
            <a:pPr marL="0" lvl="0" indent="0" rtl="0">
              <a:lnSpc>
                <a:spcPct val="100000"/>
              </a:lnSpc>
              <a:spcBef>
                <a:spcPts val="0"/>
              </a:spcBef>
              <a:spcAft>
                <a:spcPts val="0"/>
              </a:spcAft>
              <a:buNone/>
            </a:pPr>
            <a:r>
              <a:rPr lang="en-US"/>
              <a:t>The fundamental principles of chaos theory </a:t>
            </a:r>
          </a:p>
          <a:p>
            <a:pPr marL="0" lvl="0" indent="0" algn="l" rtl="0">
              <a:lnSpc>
                <a:spcPct val="115000"/>
              </a:lnSpc>
              <a:spcBef>
                <a:spcPts val="0"/>
              </a:spcBef>
              <a:spcAft>
                <a:spcPts val="0"/>
              </a:spcAft>
              <a:buSzPts val="2400"/>
              <a:buNone/>
            </a:pPr>
            <a:endParaRPr/>
          </a:p>
        </p:txBody>
      </p:sp>
      <p:sp>
        <p:nvSpPr>
          <p:cNvPr id="1010" name="Google Shape;1010;p85"/>
          <p:cNvSpPr txBox="1">
            <a:spLocks noGrp="1"/>
          </p:cNvSpPr>
          <p:nvPr>
            <p:ph type="subTitle" idx="21"/>
          </p:nvPr>
        </p:nvSpPr>
        <p:spPr>
          <a:xfrm>
            <a:off x="5848486" y="2379375"/>
            <a:ext cx="2305500" cy="385200"/>
          </a:xfrm>
          <a:prstGeom prst="rect">
            <a:avLst/>
          </a:prstGeom>
          <a:noFill/>
          <a:ln>
            <a:noFill/>
          </a:ln>
        </p:spPr>
        <p:txBody>
          <a:bodyPr spcFirstLastPara="1" wrap="square" lIns="91425" tIns="91425" rIns="91425" bIns="91425" anchor="b" anchorCtr="0">
            <a:noAutofit/>
          </a:bodyPr>
          <a:lstStyle/>
          <a:p>
            <a:pPr marL="0" lvl="0" indent="0" rtl="0">
              <a:lnSpc>
                <a:spcPct val="100000"/>
              </a:lnSpc>
              <a:spcBef>
                <a:spcPts val="0"/>
              </a:spcBef>
              <a:spcAft>
                <a:spcPts val="0"/>
              </a:spcAft>
              <a:buNone/>
            </a:pPr>
            <a:r>
              <a:rPr lang="en-US" dirty="0"/>
              <a:t>Mathematical Background</a:t>
            </a:r>
          </a:p>
          <a:p>
            <a:pPr marL="0" lvl="0" indent="0" algn="l" rtl="0">
              <a:lnSpc>
                <a:spcPct val="115000"/>
              </a:lnSpc>
              <a:spcBef>
                <a:spcPts val="0"/>
              </a:spcBef>
              <a:spcAft>
                <a:spcPts val="0"/>
              </a:spcAft>
              <a:buSzPts val="2400"/>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2e829f28289_0_0"/>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100"/>
              <a:t>Chaos theory</a:t>
            </a:r>
            <a:endParaRPr sz="4100"/>
          </a:p>
        </p:txBody>
      </p:sp>
      <p:sp>
        <p:nvSpPr>
          <p:cNvPr id="1023" name="Google Shape;1023;g2e829f28289_0_0"/>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01</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g2e829f28289_0_8"/>
          <p:cNvSpPr txBox="1">
            <a:spLocks noGrp="1"/>
          </p:cNvSpPr>
          <p:nvPr>
            <p:ph type="title"/>
          </p:nvPr>
        </p:nvSpPr>
        <p:spPr>
          <a:xfrm>
            <a:off x="1116050" y="-107400"/>
            <a:ext cx="7217100" cy="391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t>-Definition of chaos theory</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n-US" sz="3000"/>
              <a:t>-Definition of chaos theory relevance to cryptography</a:t>
            </a:r>
            <a:endParaRPr sz="3000"/>
          </a:p>
          <a:p>
            <a:pPr marL="0" lvl="0" indent="0" algn="l" rtl="0">
              <a:spcBef>
                <a:spcPts val="0"/>
              </a:spcBef>
              <a:spcAft>
                <a:spcPts val="0"/>
              </a:spcAft>
              <a:buNone/>
            </a:pPr>
            <a:endParaRPr sz="30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g2e829f28289_0_15"/>
          <p:cNvSpPr txBox="1">
            <a:spLocks noGrp="1"/>
          </p:cNvSpPr>
          <p:nvPr>
            <p:ph type="title"/>
          </p:nvPr>
        </p:nvSpPr>
        <p:spPr>
          <a:xfrm>
            <a:off x="1216475" y="743200"/>
            <a:ext cx="6090300" cy="22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t>The fundamental principles of chaos theory </a:t>
            </a:r>
            <a:endParaRPr sz="3000"/>
          </a:p>
        </p:txBody>
      </p:sp>
      <p:sp>
        <p:nvSpPr>
          <p:cNvPr id="1034" name="Google Shape;1034;g2e829f28289_0_15"/>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02</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g2e829f28289_0_21"/>
          <p:cNvSpPr txBox="1">
            <a:spLocks noGrp="1"/>
          </p:cNvSpPr>
          <p:nvPr>
            <p:ph type="title"/>
          </p:nvPr>
        </p:nvSpPr>
        <p:spPr>
          <a:xfrm>
            <a:off x="1060275" y="249625"/>
            <a:ext cx="7217100" cy="391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t>1. Sensitivity to Initial Conditions</a:t>
            </a:r>
            <a:endParaRPr sz="3000"/>
          </a:p>
          <a:p>
            <a:pPr marL="0" lvl="0" indent="0" algn="l" rtl="0">
              <a:spcBef>
                <a:spcPts val="0"/>
              </a:spcBef>
              <a:spcAft>
                <a:spcPts val="0"/>
              </a:spcAft>
              <a:buNone/>
            </a:pPr>
            <a:r>
              <a:rPr lang="en-US" sz="3000"/>
              <a:t>2. Nonlinearity</a:t>
            </a:r>
            <a:endParaRPr sz="3000"/>
          </a:p>
          <a:p>
            <a:pPr marL="0" lvl="0" indent="0" algn="l" rtl="0">
              <a:spcBef>
                <a:spcPts val="0"/>
              </a:spcBef>
              <a:spcAft>
                <a:spcPts val="0"/>
              </a:spcAft>
              <a:buNone/>
            </a:pPr>
            <a:r>
              <a:rPr lang="en-US" sz="3000"/>
              <a:t>3. Unpredictability</a:t>
            </a:r>
            <a:endParaRPr sz="3000"/>
          </a:p>
          <a:p>
            <a:pPr marL="0" lvl="0" indent="0" algn="l" rtl="0">
              <a:spcBef>
                <a:spcPts val="0"/>
              </a:spcBef>
              <a:spcAft>
                <a:spcPts val="0"/>
              </a:spcAft>
              <a:buNone/>
            </a:pPr>
            <a:r>
              <a:rPr lang="en-US" sz="3000"/>
              <a:t>4. Attractors</a:t>
            </a:r>
            <a:endParaRPr sz="3000"/>
          </a:p>
          <a:p>
            <a:pPr marL="0" lvl="0" indent="0" algn="l" rtl="0">
              <a:spcBef>
                <a:spcPts val="0"/>
              </a:spcBef>
              <a:spcAft>
                <a:spcPts val="0"/>
              </a:spcAft>
              <a:buNone/>
            </a:pPr>
            <a:r>
              <a:rPr lang="en-US" sz="3000"/>
              <a:t>5. Determinism</a:t>
            </a:r>
            <a:endParaRPr sz="3000"/>
          </a:p>
          <a:p>
            <a:pPr marL="0" lvl="0" indent="0" algn="l" rtl="0">
              <a:spcBef>
                <a:spcPts val="0"/>
              </a:spcBef>
              <a:spcAft>
                <a:spcPts val="0"/>
              </a:spcAft>
              <a:buNone/>
            </a:pPr>
            <a:endParaRPr sz="30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2e829f28289_0_26"/>
          <p:cNvSpPr txBox="1">
            <a:spLocks noGrp="1"/>
          </p:cNvSpPr>
          <p:nvPr>
            <p:ph type="title"/>
          </p:nvPr>
        </p:nvSpPr>
        <p:spPr>
          <a:xfrm>
            <a:off x="1305725" y="1428150"/>
            <a:ext cx="6871200" cy="22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700"/>
              <a:t>mathematical background</a:t>
            </a:r>
            <a:endParaRPr sz="3700"/>
          </a:p>
          <a:p>
            <a:pPr marL="0" lvl="0" indent="0" algn="l" rtl="0">
              <a:spcBef>
                <a:spcPts val="0"/>
              </a:spcBef>
              <a:spcAft>
                <a:spcPts val="0"/>
              </a:spcAft>
              <a:buNone/>
            </a:pPr>
            <a:endParaRPr sz="3000"/>
          </a:p>
          <a:p>
            <a:pPr marL="0" lvl="0" indent="0" algn="l" rtl="0">
              <a:spcBef>
                <a:spcPts val="0"/>
              </a:spcBef>
              <a:spcAft>
                <a:spcPts val="0"/>
              </a:spcAft>
              <a:buNone/>
            </a:pPr>
            <a:endParaRPr sz="3000"/>
          </a:p>
        </p:txBody>
      </p:sp>
      <p:sp>
        <p:nvSpPr>
          <p:cNvPr id="1045" name="Google Shape;1045;g2e829f28289_0_2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9"/>
          <p:cNvSpPr txBox="1">
            <a:spLocks noGrp="1"/>
          </p:cNvSpPr>
          <p:nvPr>
            <p:ph type="title" idx="2"/>
          </p:nvPr>
        </p:nvSpPr>
        <p:spPr>
          <a:xfrm>
            <a:off x="720000" y="533550"/>
            <a:ext cx="824400" cy="7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07</a:t>
            </a:r>
            <a:endParaRPr/>
          </a:p>
        </p:txBody>
      </p:sp>
      <p:graphicFrame>
        <p:nvGraphicFramePr>
          <p:cNvPr id="349" name="Google Shape;349;p9"/>
          <p:cNvGraphicFramePr/>
          <p:nvPr>
            <p:extLst>
              <p:ext uri="{D42A27DB-BD31-4B8C-83A1-F6EECF244321}">
                <p14:modId xmlns:p14="http://schemas.microsoft.com/office/powerpoint/2010/main" val="2118312874"/>
              </p:ext>
            </p:extLst>
          </p:nvPr>
        </p:nvGraphicFramePr>
        <p:xfrm>
          <a:off x="1063414" y="1359323"/>
          <a:ext cx="7078150" cy="2316280"/>
        </p:xfrm>
        <a:graphic>
          <a:graphicData uri="http://schemas.openxmlformats.org/drawingml/2006/table">
            <a:tbl>
              <a:tblPr firstRow="1" bandRow="1">
                <a:noFill/>
                <a:tableStyleId>{25A4BADE-1850-44A2-A1E2-EC7A571817A7}</a:tableStyleId>
              </a:tblPr>
              <a:tblGrid>
                <a:gridCol w="3539075">
                  <a:extLst>
                    <a:ext uri="{9D8B030D-6E8A-4147-A177-3AD203B41FA5}">
                      <a16:colId xmlns:a16="http://schemas.microsoft.com/office/drawing/2014/main" val="20000"/>
                    </a:ext>
                  </a:extLst>
                </a:gridCol>
                <a:gridCol w="3539075">
                  <a:extLst>
                    <a:ext uri="{9D8B030D-6E8A-4147-A177-3AD203B41FA5}">
                      <a16:colId xmlns:a16="http://schemas.microsoft.com/office/drawing/2014/main" val="20001"/>
                    </a:ext>
                  </a:extLst>
                </a:gridCol>
              </a:tblGrid>
              <a:tr h="517950">
                <a:tc>
                  <a:txBody>
                    <a:bodyPr/>
                    <a:lstStyle/>
                    <a:p>
                      <a:pPr marL="0" marR="0" lvl="0" indent="0" algn="ctr" rtl="0">
                        <a:lnSpc>
                          <a:spcPct val="100000"/>
                        </a:lnSpc>
                        <a:spcBef>
                          <a:spcPts val="0"/>
                        </a:spcBef>
                        <a:spcAft>
                          <a:spcPts val="0"/>
                        </a:spcAft>
                        <a:buNone/>
                      </a:pPr>
                      <a:r>
                        <a:rPr lang="en-US" sz="1400" u="none" strike="noStrike" cap="none">
                          <a:latin typeface="Figtree Black"/>
                          <a:ea typeface="Figtree Black"/>
                          <a:cs typeface="Figtree Black"/>
                          <a:sym typeface="Figtree Black"/>
                        </a:rPr>
                        <a:t>Advantages</a:t>
                      </a:r>
                      <a:endParaRPr sz="1400" u="none" strike="noStrike" cap="none">
                        <a:latin typeface="Figtree Black"/>
                        <a:ea typeface="Figtree Black"/>
                        <a:cs typeface="Figtree Black"/>
                        <a:sym typeface="Figtree Black"/>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Figtree Black"/>
                          <a:ea typeface="Figtree Black"/>
                          <a:cs typeface="Figtree Black"/>
                          <a:sym typeface="Figtree Black"/>
                        </a:rPr>
                        <a:t>disadvantages</a:t>
                      </a:r>
                      <a:endParaRPr sz="1400" u="none" strike="noStrike" cap="none"/>
                    </a:p>
                  </a:txBody>
                  <a:tcPr marL="91450" marR="91450" marT="45725" marB="45725"/>
                </a:tc>
                <a:extLst>
                  <a:ext uri="{0D108BD9-81ED-4DB2-BD59-A6C34878D82A}">
                    <a16:rowId xmlns:a16="http://schemas.microsoft.com/office/drawing/2014/main" val="10000"/>
                  </a:ext>
                </a:extLst>
              </a:tr>
              <a:tr h="723700">
                <a:tc>
                  <a:txBody>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High Security.</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Good scalability.</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Digital signature.</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Versatile.</a:t>
                      </a:r>
                      <a:endParaRPr dirty="0"/>
                    </a:p>
                    <a:p>
                      <a:pPr marL="342900" marR="0" lvl="0" indent="-254000" algn="l" rtl="0">
                        <a:lnSpc>
                          <a:spcPct val="100000"/>
                        </a:lnSpc>
                        <a:spcBef>
                          <a:spcPts val="0"/>
                        </a:spcBef>
                        <a:spcAft>
                          <a:spcPts val="0"/>
                        </a:spcAft>
                        <a:buClr>
                          <a:srgbClr val="000000"/>
                        </a:buClr>
                        <a:buSzPts val="1400"/>
                        <a:buFont typeface="Arial"/>
                        <a:buNone/>
                      </a:pPr>
                      <a:endParaRPr sz="1400" u="none" strike="noStrike" cap="none" dirty="0">
                        <a:latin typeface="Figtree Black"/>
                        <a:ea typeface="Figtree Black"/>
                        <a:cs typeface="Figtree Black"/>
                        <a:sym typeface="Figtree Black"/>
                      </a:endParaRPr>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Computational intense.</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Key length.</a:t>
                      </a:r>
                      <a:endParaRPr dirty="0"/>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3746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u="none" strike="noStrike" cap="none" dirty="0">
                        <a:latin typeface="Figtree Black"/>
                        <a:ea typeface="Figtree Black"/>
                        <a:cs typeface="Figtree Black"/>
                        <a:sym typeface="Figtree Black"/>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latin typeface="Figtree Black"/>
                          <a:ea typeface="Figtree Black"/>
                          <a:cs typeface="Figtree Black"/>
                          <a:sym typeface="Figtree Black"/>
                        </a:rPr>
                        <a:t>Complexity.</a:t>
                      </a:r>
                      <a:endParaRPr dirty="0"/>
                    </a:p>
                    <a:p>
                      <a:pPr marL="342900" marR="0" lvl="0" indent="-254000" algn="l" rtl="0">
                        <a:lnSpc>
                          <a:spcPct val="100000"/>
                        </a:lnSpc>
                        <a:spcBef>
                          <a:spcPts val="0"/>
                        </a:spcBef>
                        <a:spcAft>
                          <a:spcPts val="0"/>
                        </a:spcAft>
                        <a:buClr>
                          <a:srgbClr val="000000"/>
                        </a:buClr>
                        <a:buSzPts val="1400"/>
                        <a:buFont typeface="Arial"/>
                        <a:buNone/>
                      </a:pPr>
                      <a:endParaRPr sz="1400" u="none" strike="noStrike" cap="none" dirty="0">
                        <a:latin typeface="Figtree Black"/>
                        <a:ea typeface="Figtree Black"/>
                        <a:cs typeface="Figtree Black"/>
                        <a:sym typeface="Figtree Black"/>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2e829f28289_0_32"/>
          <p:cNvSpPr txBox="1">
            <a:spLocks noGrp="1"/>
          </p:cNvSpPr>
          <p:nvPr>
            <p:ph type="title"/>
          </p:nvPr>
        </p:nvSpPr>
        <p:spPr>
          <a:xfrm>
            <a:off x="1060275" y="-149500"/>
            <a:ext cx="7217100" cy="431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t>-Chaos and Phase/State Spaces</a:t>
            </a:r>
            <a:endParaRPr sz="3000"/>
          </a:p>
          <a:p>
            <a:pPr marL="0" lvl="0" indent="0" algn="l" rtl="0">
              <a:spcBef>
                <a:spcPts val="0"/>
              </a:spcBef>
              <a:spcAft>
                <a:spcPts val="0"/>
              </a:spcAft>
              <a:buNone/>
            </a:pPr>
            <a:endParaRPr sz="3000"/>
          </a:p>
          <a:p>
            <a:pPr marL="0" lvl="0" indent="0" algn="l" rtl="0">
              <a:spcBef>
                <a:spcPts val="0"/>
              </a:spcBef>
              <a:spcAft>
                <a:spcPts val="0"/>
              </a:spcAft>
              <a:buNone/>
            </a:pPr>
            <a:endParaRPr sz="3000"/>
          </a:p>
          <a:p>
            <a:pPr marL="0" lvl="0" indent="0" algn="l" rtl="0">
              <a:spcBef>
                <a:spcPts val="0"/>
              </a:spcBef>
              <a:spcAft>
                <a:spcPts val="0"/>
              </a:spcAft>
              <a:buNone/>
            </a:pPr>
            <a:endParaRPr sz="3000"/>
          </a:p>
          <a:p>
            <a:pPr marL="0" lvl="0" indent="0" algn="l" rtl="0">
              <a:spcBef>
                <a:spcPts val="0"/>
              </a:spcBef>
              <a:spcAft>
                <a:spcPts val="0"/>
              </a:spcAft>
              <a:buNone/>
            </a:pPr>
            <a:r>
              <a:rPr lang="en-US" sz="3000"/>
              <a:t>-Lyapunov exponents</a:t>
            </a:r>
            <a:endParaRPr sz="3000"/>
          </a:p>
          <a:p>
            <a:pPr marL="0" lvl="0" indent="0" algn="l" rtl="0">
              <a:spcBef>
                <a:spcPts val="0"/>
              </a:spcBef>
              <a:spcAft>
                <a:spcPts val="0"/>
              </a:spcAft>
              <a:buNone/>
            </a:pPr>
            <a:endParaRPr sz="30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625495" y="2283127"/>
            <a:ext cx="5897400" cy="1351186"/>
          </a:xfrm>
          <a:prstGeom prst="rect">
            <a:avLst/>
          </a:prstGeom>
        </p:spPr>
        <p:txBody>
          <a:bodyPr spcFirstLastPara="1" wrap="square" lIns="91425" tIns="91425" rIns="91425" bIns="91425" anchor="b" anchorCtr="0">
            <a:noAutofit/>
          </a:bodyPr>
          <a:lstStyle/>
          <a:p>
            <a:pPr algn="ctr"/>
            <a:r>
              <a:rPr lang="en-GB" dirty="0"/>
              <a:t>Chapter 6</a:t>
            </a:r>
            <a:br>
              <a:rPr lang="en-GB" dirty="0"/>
            </a:br>
            <a:r>
              <a:rPr lang="en-GB" dirty="0"/>
              <a:t>Applications of Chaotic Code in Image Encryption</a:t>
            </a:r>
            <a:endParaRPr lang="en-US" dirty="0" err="1"/>
          </a:p>
        </p:txBody>
      </p:sp>
    </p:spTree>
    <p:extLst>
      <p:ext uri="{BB962C8B-B14F-4D97-AF65-F5344CB8AC3E}">
        <p14:creationId xmlns:p14="http://schemas.microsoft.com/office/powerpoint/2010/main" val="13059162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cxnSp>
        <p:nvCxnSpPr>
          <p:cNvPr id="304" name="Google Shape;304;p35"/>
          <p:cNvCxnSpPr>
            <a:cxnSpLocks/>
          </p:cNvCxnSpPr>
          <p:nvPr/>
        </p:nvCxnSpPr>
        <p:spPr>
          <a:xfrm rot="10800000">
            <a:off x="-167825" y="3160425"/>
            <a:ext cx="6304800" cy="0"/>
          </a:xfrm>
          <a:prstGeom prst="straightConnector1">
            <a:avLst/>
          </a:prstGeom>
          <a:noFill/>
          <a:ln w="19050" cap="flat" cmpd="sng">
            <a:solidFill>
              <a:schemeClr val="dk1"/>
            </a:solidFill>
            <a:prstDash val="solid"/>
            <a:round/>
            <a:headEnd type="none" w="med" len="med"/>
            <a:tailEnd type="none" w="med" len="med"/>
          </a:ln>
        </p:spPr>
      </p:cxnSp>
      <p:cxnSp>
        <p:nvCxnSpPr>
          <p:cNvPr id="306" name="Google Shape;306;p35"/>
          <p:cNvCxnSpPr>
            <a:stCxn id="307" idx="3"/>
          </p:cNvCxnSpPr>
          <p:nvPr/>
        </p:nvCxnSpPr>
        <p:spPr>
          <a:xfrm>
            <a:off x="1285275" y="1502500"/>
            <a:ext cx="8009700" cy="0"/>
          </a:xfrm>
          <a:prstGeom prst="straightConnector1">
            <a:avLst/>
          </a:prstGeom>
          <a:noFill/>
          <a:ln w="19050" cap="flat" cmpd="sng">
            <a:solidFill>
              <a:schemeClr val="dk1"/>
            </a:solidFill>
            <a:prstDash val="solid"/>
            <a:round/>
            <a:headEnd type="none" w="med" len="med"/>
            <a:tailEnd type="none" w="med" len="med"/>
          </a:ln>
        </p:spPr>
      </p:cxnSp>
      <p:sp>
        <p:nvSpPr>
          <p:cNvPr id="308" name="Google Shape;308;p35"/>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p>
        </p:txBody>
      </p:sp>
      <p:sp>
        <p:nvSpPr>
          <p:cNvPr id="307" name="Google Shape;307;p35"/>
          <p:cNvSpPr txBox="1">
            <a:spLocks noGrp="1"/>
          </p:cNvSpPr>
          <p:nvPr>
            <p:ph type="title" idx="5"/>
          </p:nvPr>
        </p:nvSpPr>
        <p:spPr>
          <a:xfrm>
            <a:off x="9195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
        <p:nvSpPr>
          <p:cNvPr id="314" name="Google Shape;314;p35"/>
          <p:cNvSpPr txBox="1">
            <a:spLocks noGrp="1"/>
          </p:cNvSpPr>
          <p:nvPr>
            <p:ph type="title" idx="7"/>
          </p:nvPr>
        </p:nvSpPr>
        <p:spPr>
          <a:xfrm>
            <a:off x="919575"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p>
        </p:txBody>
      </p:sp>
      <p:sp>
        <p:nvSpPr>
          <p:cNvPr id="315" name="Google Shape;315;p35"/>
          <p:cNvSpPr txBox="1">
            <a:spLocks noGrp="1"/>
          </p:cNvSpPr>
          <p:nvPr>
            <p:ph type="title" idx="8"/>
          </p:nvPr>
        </p:nvSpPr>
        <p:spPr>
          <a:xfrm>
            <a:off x="35282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sp>
        <p:nvSpPr>
          <p:cNvPr id="318" name="Google Shape;318;p35"/>
          <p:cNvSpPr txBox="1">
            <a:spLocks noGrp="1"/>
          </p:cNvSpPr>
          <p:nvPr>
            <p:ph type="title" idx="15"/>
          </p:nvPr>
        </p:nvSpPr>
        <p:spPr>
          <a:xfrm>
            <a:off x="61369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p>
        </p:txBody>
      </p:sp>
      <p:sp>
        <p:nvSpPr>
          <p:cNvPr id="319" name="Google Shape;319;p35"/>
          <p:cNvSpPr txBox="1">
            <a:spLocks noGrp="1"/>
          </p:cNvSpPr>
          <p:nvPr>
            <p:ph type="subTitle" idx="16"/>
          </p:nvPr>
        </p:nvSpPr>
        <p:spPr>
          <a:xfrm>
            <a:off x="796958" y="2064123"/>
            <a:ext cx="2305500" cy="385200"/>
          </a:xfrm>
          <a:prstGeom prst="rect">
            <a:avLst/>
          </a:prstGeom>
        </p:spPr>
        <p:txBody>
          <a:bodyPr spcFirstLastPara="1" wrap="square" lIns="91425" tIns="91425" rIns="91425" bIns="91425" anchor="b" anchorCtr="0">
            <a:noAutofit/>
          </a:bodyPr>
          <a:lstStyle/>
          <a:p>
            <a:pPr marL="0" indent="0">
              <a:lnSpc>
                <a:spcPct val="114999"/>
              </a:lnSpc>
            </a:pPr>
            <a:r>
              <a:rPr lang="en-GB" dirty="0"/>
              <a:t>Chaos in Cryptography</a:t>
            </a:r>
            <a:endParaRPr lang="en-US" dirty="0"/>
          </a:p>
        </p:txBody>
      </p:sp>
      <p:sp>
        <p:nvSpPr>
          <p:cNvPr id="320" name="Google Shape;320;p35"/>
          <p:cNvSpPr txBox="1">
            <a:spLocks noGrp="1"/>
          </p:cNvSpPr>
          <p:nvPr>
            <p:ph type="subTitle" idx="17"/>
          </p:nvPr>
        </p:nvSpPr>
        <p:spPr>
          <a:xfrm>
            <a:off x="813523" y="3768066"/>
            <a:ext cx="2305500" cy="385200"/>
          </a:xfrm>
          <a:prstGeom prst="rect">
            <a:avLst/>
          </a:prstGeom>
        </p:spPr>
        <p:txBody>
          <a:bodyPr spcFirstLastPara="1" wrap="square" lIns="91425" tIns="91425" rIns="91425" bIns="91425" anchor="b" anchorCtr="0">
            <a:noAutofit/>
          </a:bodyPr>
          <a:lstStyle/>
          <a:p>
            <a:pPr marL="0" indent="0">
              <a:lnSpc>
                <a:spcPct val="114999"/>
              </a:lnSpc>
            </a:pPr>
            <a:r>
              <a:rPr lang="en-GB" dirty="0"/>
              <a:t>Hardware Implementation</a:t>
            </a:r>
            <a:endParaRPr lang="en-US" dirty="0"/>
          </a:p>
        </p:txBody>
      </p:sp>
      <p:sp>
        <p:nvSpPr>
          <p:cNvPr id="322" name="Google Shape;322;p35"/>
          <p:cNvSpPr txBox="1">
            <a:spLocks noGrp="1"/>
          </p:cNvSpPr>
          <p:nvPr>
            <p:ph type="subTitle" idx="19"/>
          </p:nvPr>
        </p:nvSpPr>
        <p:spPr>
          <a:xfrm>
            <a:off x="3426783" y="2064123"/>
            <a:ext cx="2305500" cy="385200"/>
          </a:xfrm>
          <a:prstGeom prst="rect">
            <a:avLst/>
          </a:prstGeom>
        </p:spPr>
        <p:txBody>
          <a:bodyPr spcFirstLastPara="1" wrap="square" lIns="91425" tIns="91425" rIns="91425" bIns="91425" anchor="b" anchorCtr="0">
            <a:noAutofit/>
          </a:bodyPr>
          <a:lstStyle/>
          <a:p>
            <a:pPr marL="0" indent="0">
              <a:lnSpc>
                <a:spcPct val="114999"/>
              </a:lnSpc>
            </a:pPr>
            <a:r>
              <a:rPr lang="en-GB" dirty="0"/>
              <a:t>Chaotic Encryption Algorithms</a:t>
            </a:r>
            <a:endParaRPr lang="en-US" dirty="0"/>
          </a:p>
        </p:txBody>
      </p:sp>
      <p:sp>
        <p:nvSpPr>
          <p:cNvPr id="324" name="Google Shape;324;p35"/>
          <p:cNvSpPr txBox="1">
            <a:spLocks noGrp="1"/>
          </p:cNvSpPr>
          <p:nvPr>
            <p:ph type="subTitle" idx="21"/>
          </p:nvPr>
        </p:nvSpPr>
        <p:spPr>
          <a:xfrm>
            <a:off x="6056608" y="2064123"/>
            <a:ext cx="2305500" cy="385200"/>
          </a:xfrm>
          <a:prstGeom prst="rect">
            <a:avLst/>
          </a:prstGeom>
        </p:spPr>
        <p:txBody>
          <a:bodyPr spcFirstLastPara="1" wrap="square" lIns="91425" tIns="91425" rIns="91425" bIns="91425" anchor="b" anchorCtr="0">
            <a:noAutofit/>
          </a:bodyPr>
          <a:lstStyle/>
          <a:p>
            <a:pPr marL="0" indent="0">
              <a:lnSpc>
                <a:spcPct val="114999"/>
              </a:lnSpc>
            </a:pPr>
            <a:r>
              <a:rPr lang="en-GB" dirty="0"/>
              <a:t>Chaotic Encryption - Image</a:t>
            </a:r>
            <a:endParaRPr lang="en-US" dirty="0"/>
          </a:p>
        </p:txBody>
      </p:sp>
      <p:sp>
        <p:nvSpPr>
          <p:cNvPr id="5" name="Google Shape;324;p35">
            <a:extLst>
              <a:ext uri="{FF2B5EF4-FFF2-40B4-BE49-F238E27FC236}">
                <a16:creationId xmlns:a16="http://schemas.microsoft.com/office/drawing/2014/main" id="{42B00EF5-1154-582B-9FF7-0CE68446FFD9}"/>
              </a:ext>
            </a:extLst>
          </p:cNvPr>
          <p:cNvSpPr txBox="1">
            <a:spLocks/>
          </p:cNvSpPr>
          <p:nvPr/>
        </p:nvSpPr>
        <p:spPr>
          <a:xfrm>
            <a:off x="6035074" y="3732240"/>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800" b="0" i="0" u="none" strike="noStrike" cap="none">
                <a:solidFill>
                  <a:schemeClr val="dk1"/>
                </a:solidFill>
                <a:latin typeface="Figtree Black"/>
                <a:ea typeface="Figtree Black"/>
                <a:cs typeface="Figtree Black"/>
                <a:sym typeface="Figtree Black"/>
              </a:defRPr>
            </a:lvl1pPr>
            <a:lvl2pPr marL="914400" marR="0" lvl="1"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lnSpc>
                <a:spcPct val="114999"/>
              </a:lnSpc>
            </a:pPr>
            <a:endParaRPr lang="en-GB"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r>
              <a:rPr lang="en-GB" dirty="0"/>
              <a:t>Chaos in Cryptography</a:t>
            </a:r>
            <a:endParaRPr lang="en-US"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p>
            <a:r>
              <a:rPr lang="en-GB" dirty="0"/>
              <a:t>Chaos in Cryptography</a:t>
            </a:r>
            <a:endParaRPr lang="en-US" dirty="0"/>
          </a:p>
        </p:txBody>
      </p:sp>
      <p:sp>
        <p:nvSpPr>
          <p:cNvPr id="340" name="Google Shape;340;p37"/>
          <p:cNvSpPr txBox="1">
            <a:spLocks noGrp="1"/>
          </p:cNvSpPr>
          <p:nvPr>
            <p:ph type="subTitle" idx="4"/>
          </p:nvPr>
        </p:nvSpPr>
        <p:spPr>
          <a:xfrm>
            <a:off x="954167" y="1196627"/>
            <a:ext cx="6613200" cy="530400"/>
          </a:xfrm>
          <a:prstGeom prst="rect">
            <a:avLst/>
          </a:prstGeom>
        </p:spPr>
        <p:txBody>
          <a:bodyPr spcFirstLastPara="1" wrap="square" lIns="91425" tIns="91425" rIns="91425" bIns="91425" anchor="b" anchorCtr="0">
            <a:noAutofit/>
          </a:bodyPr>
          <a:lstStyle/>
          <a:p>
            <a:pPr marL="0" indent="0">
              <a:lnSpc>
                <a:spcPct val="115000"/>
              </a:lnSpc>
            </a:pPr>
            <a:r>
              <a:rPr lang="en-GB" sz="2000" dirty="0"/>
              <a:t>High Sensitivity to Initial Conditions</a:t>
            </a:r>
            <a:endParaRPr lang="en-US" sz="2000" dirty="0"/>
          </a:p>
        </p:txBody>
      </p:sp>
      <p:sp>
        <p:nvSpPr>
          <p:cNvPr id="342" name="Google Shape;342;p37"/>
          <p:cNvSpPr txBox="1">
            <a:spLocks noGrp="1"/>
          </p:cNvSpPr>
          <p:nvPr>
            <p:ph type="subTitle" idx="6"/>
          </p:nvPr>
        </p:nvSpPr>
        <p:spPr>
          <a:xfrm>
            <a:off x="954167" y="3475389"/>
            <a:ext cx="6613200" cy="527700"/>
          </a:xfrm>
          <a:prstGeom prst="rect">
            <a:avLst/>
          </a:prstGeom>
        </p:spPr>
        <p:txBody>
          <a:bodyPr spcFirstLastPara="1" wrap="square" lIns="91425" tIns="91425" rIns="91425" bIns="91425" anchor="b" anchorCtr="0">
            <a:noAutofit/>
          </a:bodyPr>
          <a:lstStyle/>
          <a:p>
            <a:pPr marL="0" indent="0">
              <a:lnSpc>
                <a:spcPct val="115000"/>
              </a:lnSpc>
            </a:pPr>
            <a:r>
              <a:rPr lang="en-GB" sz="2000" dirty="0"/>
              <a:t>Complexity and Nonlinearity</a:t>
            </a:r>
            <a:endParaRPr lang="en-US" sz="2000" dirty="0"/>
          </a:p>
        </p:txBody>
      </p:sp>
      <p:sp>
        <p:nvSpPr>
          <p:cNvPr id="9" name="Google Shape;340;p37"/>
          <p:cNvSpPr txBox="1"/>
          <p:nvPr/>
        </p:nvSpPr>
        <p:spPr>
          <a:xfrm>
            <a:off x="954762" y="2000895"/>
            <a:ext cx="66132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900" b="0" i="0" u="none" strike="noStrike" cap="none">
                <a:solidFill>
                  <a:schemeClr val="dk1"/>
                </a:solidFill>
                <a:latin typeface="Figtree Black"/>
                <a:ea typeface="Figtree Black"/>
                <a:cs typeface="Figtree Black"/>
                <a:sym typeface="Figtree Black"/>
              </a:defRPr>
            </a:lvl1pPr>
            <a:lvl2pPr marL="914400" marR="0" lvl="1"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lnSpc>
                <a:spcPct val="115000"/>
              </a:lnSpc>
            </a:pPr>
            <a:r>
              <a:rPr lang="en-GB" sz="2000" dirty="0"/>
              <a:t>Pseudo-Randomness</a:t>
            </a:r>
            <a:endParaRPr lang="en-US" sz="2000" dirty="0"/>
          </a:p>
        </p:txBody>
      </p:sp>
      <p:sp>
        <p:nvSpPr>
          <p:cNvPr id="11" name="Google Shape;341;p37"/>
          <p:cNvSpPr txBox="1"/>
          <p:nvPr/>
        </p:nvSpPr>
        <p:spPr>
          <a:xfrm>
            <a:off x="945832" y="2753182"/>
            <a:ext cx="66132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900" b="0" i="0" u="none" strike="noStrike" cap="none">
                <a:solidFill>
                  <a:schemeClr val="dk1"/>
                </a:solidFill>
                <a:latin typeface="Figtree Black"/>
                <a:ea typeface="Figtree Black"/>
                <a:cs typeface="Figtree Black"/>
                <a:sym typeface="Figtree Black"/>
              </a:defRPr>
            </a:lvl1pPr>
            <a:lvl2pPr marL="914400" marR="0" lvl="1"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l"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lnSpc>
                <a:spcPct val="115000"/>
              </a:lnSpc>
            </a:pPr>
            <a:r>
              <a:rPr lang="en-GB" sz="2000" dirty="0"/>
              <a:t>Deterministic yet Unpredictable</a:t>
            </a:r>
            <a:endParaRPr lang="en-US" sz="2000" dirty="0"/>
          </a:p>
        </p:txBody>
      </p:sp>
    </p:spTree>
    <p:extLst>
      <p:ext uri="{BB962C8B-B14F-4D97-AF65-F5344CB8AC3E}">
        <p14:creationId xmlns:p14="http://schemas.microsoft.com/office/powerpoint/2010/main" val="30144630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High Sensitivity to Initial Conditions</a:t>
            </a:r>
            <a:endParaRPr lang="en-US" dirty="0"/>
          </a:p>
        </p:txBody>
      </p:sp>
      <p:sp>
        <p:nvSpPr>
          <p:cNvPr id="398" name="Google Shape;398;p41"/>
          <p:cNvSpPr txBox="1">
            <a:spLocks noGrp="1"/>
          </p:cNvSpPr>
          <p:nvPr>
            <p:ph type="subTitle" idx="1"/>
          </p:nvPr>
        </p:nvSpPr>
        <p:spPr>
          <a:xfrm>
            <a:off x="720000" y="1107647"/>
            <a:ext cx="3198300" cy="1461600"/>
          </a:xfrm>
          <a:prstGeom prst="rect">
            <a:avLst/>
          </a:prstGeom>
        </p:spPr>
        <p:txBody>
          <a:bodyPr spcFirstLastPara="1" wrap="square" lIns="91425" tIns="91425" rIns="91425" bIns="91425" anchor="t" anchorCtr="0">
            <a:noAutofit/>
          </a:bodyPr>
          <a:lstStyle/>
          <a:p>
            <a:pPr marL="285750" indent="-285750">
              <a:lnSpc>
                <a:spcPct val="115000"/>
              </a:lnSpc>
              <a:buFont typeface="Arial" panose="020B0604020202020204"/>
              <a:buChar char="•"/>
            </a:pPr>
            <a:r>
              <a:rPr lang="en-GB" sz="1600" dirty="0">
                <a:solidFill>
                  <a:srgbClr val="000000"/>
                </a:solidFill>
                <a:cs typeface="Times New Roman" panose="02020603050405020304"/>
              </a:rPr>
              <a:t>Key Sensitivity</a:t>
            </a:r>
            <a:endParaRPr lang="en-US" sz="1600" dirty="0"/>
          </a:p>
          <a:p>
            <a:pPr marL="285750" indent="-285750">
              <a:lnSpc>
                <a:spcPct val="115000"/>
              </a:lnSpc>
              <a:buFont typeface="Arial" panose="020B0604020202020204"/>
              <a:buChar char="•"/>
            </a:pPr>
            <a:r>
              <a:rPr lang="en-GB" sz="1600" dirty="0">
                <a:solidFill>
                  <a:srgbClr val="000000"/>
                </a:solidFill>
                <a:cs typeface="Times New Roman" panose="02020603050405020304"/>
              </a:rPr>
              <a:t>Enhanced Security</a:t>
            </a:r>
          </a:p>
          <a:p>
            <a:pPr marL="285750" indent="-285750">
              <a:lnSpc>
                <a:spcPct val="115000"/>
              </a:lnSpc>
              <a:buFont typeface="Arial" panose="020B0604020202020204"/>
              <a:buChar char="•"/>
            </a:pPr>
            <a:r>
              <a:rPr lang="en-GB" sz="1600" dirty="0">
                <a:solidFill>
                  <a:srgbClr val="000000"/>
                </a:solidFill>
                <a:cs typeface="Times New Roman" panose="02020603050405020304"/>
              </a:rPr>
              <a:t>Robustness</a:t>
            </a:r>
            <a:endParaRPr lang="en-GB" sz="1600" dirty="0"/>
          </a:p>
        </p:txBody>
      </p:sp>
      <p:pic>
        <p:nvPicPr>
          <p:cNvPr id="6" name="Picture Placeholder 5" descr="A graph with blue and red lines&#10;&#10;Description automatically generated"/>
          <p:cNvPicPr>
            <a:picLocks noGrp="1" noChangeAspect="1"/>
          </p:cNvPicPr>
          <p:nvPr>
            <p:ph type="pic" idx="2"/>
          </p:nvPr>
        </p:nvPicPr>
        <p:blipFill rotWithShape="1">
          <a:blip r:embed="rId3"/>
          <a:srcRect l="157" r="157" b="-419"/>
          <a:stretch>
            <a:fillRect/>
          </a:stretch>
        </p:blipFill>
        <p:spPr>
          <a:xfrm>
            <a:off x="395324" y="2572830"/>
            <a:ext cx="8354051" cy="2149923"/>
          </a:xfrm>
        </p:spPr>
      </p:pic>
    </p:spTree>
    <p:extLst>
      <p:ext uri="{BB962C8B-B14F-4D97-AF65-F5344CB8AC3E}">
        <p14:creationId xmlns:p14="http://schemas.microsoft.com/office/powerpoint/2010/main" val="1120989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Pseudo-Randomness</a:t>
            </a:r>
            <a:endParaRPr lang="en-US" dirty="0"/>
          </a:p>
        </p:txBody>
      </p:sp>
      <p:sp>
        <p:nvSpPr>
          <p:cNvPr id="398" name="Google Shape;398;p41"/>
          <p:cNvSpPr txBox="1">
            <a:spLocks noGrp="1"/>
          </p:cNvSpPr>
          <p:nvPr>
            <p:ph type="subTitle" idx="1"/>
          </p:nvPr>
        </p:nvSpPr>
        <p:spPr>
          <a:xfrm>
            <a:off x="720000" y="1723796"/>
            <a:ext cx="3198300" cy="1461600"/>
          </a:xfrm>
          <a:prstGeom prst="rect">
            <a:avLst/>
          </a:prstGeom>
        </p:spPr>
        <p:txBody>
          <a:bodyPr spcFirstLastPara="1" wrap="square" lIns="91425" tIns="91425" rIns="91425" bIns="91425" anchor="t" anchorCtr="0">
            <a:noAutofit/>
          </a:bodyPr>
          <a:lstStyle/>
          <a:p>
            <a:pPr marL="425450" indent="-285750">
              <a:lnSpc>
                <a:spcPct val="115000"/>
              </a:lnSpc>
              <a:buFont typeface="Arial" panose="020B0604020202020204"/>
              <a:buChar char="•"/>
            </a:pPr>
            <a:r>
              <a:rPr lang="en-GB" sz="1600">
                <a:solidFill>
                  <a:srgbClr val="000000"/>
                </a:solidFill>
                <a:cs typeface="Times New Roman" panose="02020603050405020304"/>
              </a:rPr>
              <a:t>Random Key Generation</a:t>
            </a:r>
            <a:endParaRPr lang="en-GB" sz="1600">
              <a:solidFill>
                <a:srgbClr val="333333"/>
              </a:solidFill>
              <a:cs typeface="Times New Roman" panose="02020603050405020304"/>
            </a:endParaRPr>
          </a:p>
          <a:p>
            <a:pPr marL="425450" indent="-285750">
              <a:lnSpc>
                <a:spcPct val="115000"/>
              </a:lnSpc>
              <a:buFont typeface="Arial" panose="020B0604020202020204"/>
              <a:buChar char="•"/>
            </a:pPr>
            <a:r>
              <a:rPr lang="en-GB" sz="1600" dirty="0">
                <a:solidFill>
                  <a:srgbClr val="000000"/>
                </a:solidFill>
                <a:cs typeface="Times New Roman" panose="02020603050405020304"/>
              </a:rPr>
              <a:t>Secure Stream </a:t>
            </a:r>
            <a:r>
              <a:rPr lang="en-GB" sz="1600">
                <a:solidFill>
                  <a:srgbClr val="000000"/>
                </a:solidFill>
                <a:cs typeface="Times New Roman" panose="02020603050405020304"/>
              </a:rPr>
              <a:t>Ciphers</a:t>
            </a:r>
            <a:endParaRPr lang="en-GB" sz="1600">
              <a:solidFill>
                <a:srgbClr val="333333"/>
              </a:solidFill>
              <a:cs typeface="Times New Roman" panose="02020603050405020304"/>
            </a:endParaRPr>
          </a:p>
          <a:p>
            <a:pPr marL="425450" indent="-285750">
              <a:lnSpc>
                <a:spcPct val="115000"/>
              </a:lnSpc>
              <a:buFont typeface="Arial" panose="020B0604020202020204"/>
              <a:buChar char="•"/>
            </a:pPr>
            <a:r>
              <a:rPr lang="en-GB" sz="1600" dirty="0">
                <a:solidFill>
                  <a:srgbClr val="000000"/>
                </a:solidFill>
                <a:cs typeface="Times New Roman" panose="02020603050405020304"/>
              </a:rPr>
              <a:t>Initialization Vectors (IVs)</a:t>
            </a:r>
            <a:endParaRPr lang="en-GB" sz="1600" dirty="0"/>
          </a:p>
        </p:txBody>
      </p:sp>
      <p:sp>
        <p:nvSpPr>
          <p:cNvPr id="5" name="Google Shape;398;p41"/>
          <p:cNvSpPr txBox="1"/>
          <p:nvPr/>
        </p:nvSpPr>
        <p:spPr>
          <a:xfrm>
            <a:off x="720595" y="992156"/>
            <a:ext cx="7707792" cy="14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nSpc>
                <a:spcPct val="115000"/>
              </a:lnSpc>
            </a:pPr>
            <a:r>
              <a:rPr lang="en-GB" sz="1600" dirty="0">
                <a:solidFill>
                  <a:srgbClr val="000000"/>
                </a:solidFill>
                <a:cs typeface="Times New Roman" panose="02020603050405020304"/>
              </a:rPr>
              <a:t>Pseudo-randomness in chaotic systems refers to the generation of sequences that appear random, although they are generated by deterministic rules.</a:t>
            </a:r>
            <a:endParaRPr lang="en-GB" sz="1600" dirty="0">
              <a:cs typeface="Times New Roman" panose="02020603050405020304"/>
            </a:endParaRPr>
          </a:p>
        </p:txBody>
      </p:sp>
    </p:spTree>
    <p:extLst>
      <p:ext uri="{BB962C8B-B14F-4D97-AF65-F5344CB8AC3E}">
        <p14:creationId xmlns:p14="http://schemas.microsoft.com/office/powerpoint/2010/main" val="21036459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Deterministic yet Unpredictable</a:t>
            </a:r>
            <a:endParaRPr lang="en-US" dirty="0"/>
          </a:p>
        </p:txBody>
      </p:sp>
      <p:sp>
        <p:nvSpPr>
          <p:cNvPr id="398" name="Google Shape;398;p41"/>
          <p:cNvSpPr txBox="1">
            <a:spLocks noGrp="1"/>
          </p:cNvSpPr>
          <p:nvPr>
            <p:ph type="subTitle" idx="1"/>
          </p:nvPr>
        </p:nvSpPr>
        <p:spPr>
          <a:xfrm>
            <a:off x="720000" y="2447100"/>
            <a:ext cx="3198300" cy="1461600"/>
          </a:xfrm>
          <a:prstGeom prst="rect">
            <a:avLst/>
          </a:prstGeom>
        </p:spPr>
        <p:txBody>
          <a:bodyPr spcFirstLastPara="1" wrap="square" lIns="91425" tIns="91425" rIns="91425" bIns="91425" anchor="t" anchorCtr="0">
            <a:noAutofit/>
          </a:bodyPr>
          <a:lstStyle/>
          <a:p>
            <a:pPr marL="425450" indent="-285750">
              <a:lnSpc>
                <a:spcPct val="115000"/>
              </a:lnSpc>
              <a:buFont typeface="Arial" panose="020B0604020202020204"/>
              <a:buChar char="•"/>
            </a:pPr>
            <a:r>
              <a:rPr lang="en-GB" sz="1600" dirty="0">
                <a:solidFill>
                  <a:srgbClr val="000000"/>
                </a:solidFill>
                <a:cs typeface="Times New Roman" panose="02020603050405020304"/>
              </a:rPr>
              <a:t>Repeatability</a:t>
            </a:r>
            <a:endParaRPr lang="en-GB" sz="1600" dirty="0">
              <a:solidFill>
                <a:srgbClr val="333333"/>
              </a:solidFill>
              <a:cs typeface="Times New Roman" panose="02020603050405020304"/>
            </a:endParaRPr>
          </a:p>
          <a:p>
            <a:pPr marL="425450" indent="-285750">
              <a:lnSpc>
                <a:spcPct val="115000"/>
              </a:lnSpc>
              <a:buFont typeface="Arial" panose="020B0604020202020204"/>
              <a:buChar char="•"/>
            </a:pPr>
            <a:r>
              <a:rPr lang="en-GB" sz="1600" dirty="0">
                <a:solidFill>
                  <a:srgbClr val="000000"/>
                </a:solidFill>
                <a:cs typeface="Times New Roman" panose="02020603050405020304"/>
              </a:rPr>
              <a:t>Unpredictability</a:t>
            </a:r>
            <a:endParaRPr lang="en-GB" dirty="0"/>
          </a:p>
        </p:txBody>
      </p:sp>
      <p:pic>
        <p:nvPicPr>
          <p:cNvPr id="4" name="Picture Placeholder 3"/>
          <p:cNvPicPr>
            <a:picLocks noGrp="1" noChangeAspect="1"/>
          </p:cNvPicPr>
          <p:nvPr>
            <p:ph type="pic" idx="2"/>
          </p:nvPr>
        </p:nvPicPr>
        <p:blipFill>
          <a:blip r:embed="rId3"/>
          <a:srcRect l="11574" r="11574"/>
          <a:stretch>
            <a:fillRect/>
          </a:stretch>
        </p:blipFill>
        <p:spPr>
          <a:xfrm>
            <a:off x="4217229" y="1844621"/>
            <a:ext cx="4507125" cy="2891937"/>
          </a:xfrm>
        </p:spPr>
      </p:pic>
      <p:sp>
        <p:nvSpPr>
          <p:cNvPr id="3" name="Google Shape;398;p41">
            <a:extLst>
              <a:ext uri="{FF2B5EF4-FFF2-40B4-BE49-F238E27FC236}">
                <a16:creationId xmlns:a16="http://schemas.microsoft.com/office/drawing/2014/main" id="{A1FE7FCD-7EB1-9AD8-10D2-8973380A3D17}"/>
              </a:ext>
            </a:extLst>
          </p:cNvPr>
          <p:cNvSpPr txBox="1">
            <a:spLocks/>
          </p:cNvSpPr>
          <p:nvPr/>
        </p:nvSpPr>
        <p:spPr>
          <a:xfrm>
            <a:off x="720595" y="983227"/>
            <a:ext cx="8011401" cy="14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r>
              <a:rPr lang="en-GB" sz="1600" dirty="0">
                <a:solidFill>
                  <a:srgbClr val="000000"/>
                </a:solidFill>
                <a:cs typeface="Times New Roman" panose="02020603050405020304"/>
              </a:rPr>
              <a:t>Chaotic systems are deterministic, meaning their future </a:t>
            </a:r>
            <a:r>
              <a:rPr lang="en-GB" sz="1600">
                <a:solidFill>
                  <a:srgbClr val="000000"/>
                </a:solidFill>
                <a:cs typeface="Times New Roman" panose="02020603050405020304"/>
              </a:rPr>
              <a:t>behaviour</a:t>
            </a:r>
            <a:r>
              <a:rPr lang="en-GB" sz="1600" dirty="0">
                <a:solidFill>
                  <a:srgbClr val="000000"/>
                </a:solidFill>
                <a:cs typeface="Times New Roman" panose="02020603050405020304"/>
              </a:rPr>
              <a:t> is fully determined by their initial conditions and rules, yet they appear unpredictable due to their complex dynamics.</a:t>
            </a:r>
            <a:endParaRPr lang="en-US"/>
          </a:p>
        </p:txBody>
      </p:sp>
    </p:spTree>
    <p:extLst>
      <p:ext uri="{BB962C8B-B14F-4D97-AF65-F5344CB8AC3E}">
        <p14:creationId xmlns:p14="http://schemas.microsoft.com/office/powerpoint/2010/main" val="37129466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257353"/>
            <a:ext cx="7002345" cy="734147"/>
          </a:xfrm>
          <a:prstGeom prst="rect">
            <a:avLst/>
          </a:prstGeom>
        </p:spPr>
        <p:txBody>
          <a:bodyPr spcFirstLastPara="1" wrap="square" lIns="91425" tIns="91425" rIns="91425" bIns="91425" anchor="t" anchorCtr="0">
            <a:noAutofit/>
          </a:bodyPr>
          <a:lstStyle/>
          <a:p>
            <a:r>
              <a:rPr lang="en-GB" dirty="0"/>
              <a:t>Complexity and Nonlinearity</a:t>
            </a:r>
            <a:endParaRPr lang="en-US" dirty="0"/>
          </a:p>
        </p:txBody>
      </p:sp>
      <p:sp>
        <p:nvSpPr>
          <p:cNvPr id="398" name="Google Shape;398;p41"/>
          <p:cNvSpPr txBox="1">
            <a:spLocks noGrp="1"/>
          </p:cNvSpPr>
          <p:nvPr>
            <p:ph type="subTitle" idx="1"/>
          </p:nvPr>
        </p:nvSpPr>
        <p:spPr>
          <a:xfrm>
            <a:off x="720000" y="2572116"/>
            <a:ext cx="3198300" cy="1461600"/>
          </a:xfrm>
          <a:prstGeom prst="rect">
            <a:avLst/>
          </a:prstGeom>
        </p:spPr>
        <p:txBody>
          <a:bodyPr spcFirstLastPara="1" wrap="square" lIns="91425" tIns="91425" rIns="91425" bIns="91425" anchor="t" anchorCtr="0">
            <a:noAutofit/>
          </a:bodyPr>
          <a:lstStyle/>
          <a:p>
            <a:pPr marL="425450" indent="-285750">
              <a:lnSpc>
                <a:spcPct val="115000"/>
              </a:lnSpc>
              <a:buFont typeface="Arial" panose="020B0604020202020204"/>
              <a:buChar char="•"/>
            </a:pPr>
            <a:r>
              <a:rPr lang="en-GB" sz="1600" dirty="0">
                <a:solidFill>
                  <a:srgbClr val="000000"/>
                </a:solidFill>
                <a:cs typeface="Times New Roman" panose="02020603050405020304"/>
              </a:rPr>
              <a:t>Enhanced Complexity </a:t>
            </a:r>
            <a:endParaRPr lang="en-GB" sz="1600" dirty="0">
              <a:solidFill>
                <a:srgbClr val="333333"/>
              </a:solidFill>
              <a:cs typeface="Times New Roman" panose="02020603050405020304"/>
            </a:endParaRPr>
          </a:p>
          <a:p>
            <a:pPr marL="425450" indent="-285750">
              <a:lnSpc>
                <a:spcPct val="115000"/>
              </a:lnSpc>
              <a:buFont typeface="Arial" panose="020B0604020202020204"/>
              <a:buChar char="•"/>
            </a:pPr>
            <a:r>
              <a:rPr lang="en-GB" sz="1600" dirty="0">
                <a:solidFill>
                  <a:srgbClr val="000000"/>
                </a:solidFill>
                <a:cs typeface="Times New Roman" panose="02020603050405020304"/>
              </a:rPr>
              <a:t>Resistance to Linear </a:t>
            </a:r>
            <a:endParaRPr lang="en-GB">
              <a:solidFill>
                <a:srgbClr val="333333"/>
              </a:solidFill>
              <a:cs typeface="Times New Roman" panose="02020603050405020304"/>
            </a:endParaRPr>
          </a:p>
          <a:p>
            <a:pPr marL="139700" indent="0">
              <a:lnSpc>
                <a:spcPct val="115000"/>
              </a:lnSpc>
            </a:pPr>
            <a:r>
              <a:rPr lang="en-GB" sz="1600" dirty="0">
                <a:solidFill>
                  <a:srgbClr val="000000"/>
                </a:solidFill>
                <a:cs typeface="Times New Roman" panose="02020603050405020304"/>
              </a:rPr>
              <a:t>   Attacks</a:t>
            </a:r>
            <a:endParaRPr lang="en-GB" dirty="0"/>
          </a:p>
        </p:txBody>
      </p:sp>
      <p:pic>
        <p:nvPicPr>
          <p:cNvPr id="6" name="Picture Placeholder 5" descr="A diagram of a logistic map&#10;&#10;Description automatically generated"/>
          <p:cNvPicPr>
            <a:picLocks noGrp="1" noChangeAspect="1"/>
          </p:cNvPicPr>
          <p:nvPr>
            <p:ph type="pic" idx="2"/>
          </p:nvPr>
        </p:nvPicPr>
        <p:blipFill rotWithShape="1">
          <a:blip r:embed="rId3"/>
          <a:srcRect l="561" r="140" b="237"/>
          <a:stretch>
            <a:fillRect/>
          </a:stretch>
        </p:blipFill>
        <p:spPr>
          <a:xfrm>
            <a:off x="4476189" y="1711134"/>
            <a:ext cx="4240773" cy="3024974"/>
          </a:xfrm>
        </p:spPr>
      </p:pic>
      <p:sp>
        <p:nvSpPr>
          <p:cNvPr id="3" name="Google Shape;398;p41">
            <a:extLst>
              <a:ext uri="{FF2B5EF4-FFF2-40B4-BE49-F238E27FC236}">
                <a16:creationId xmlns:a16="http://schemas.microsoft.com/office/drawing/2014/main" id="{0F2B49D4-0E05-A759-844B-0E780E47E3F1}"/>
              </a:ext>
            </a:extLst>
          </p:cNvPr>
          <p:cNvSpPr txBox="1">
            <a:spLocks/>
          </p:cNvSpPr>
          <p:nvPr/>
        </p:nvSpPr>
        <p:spPr>
          <a:xfrm>
            <a:off x="720595" y="992157"/>
            <a:ext cx="8002471" cy="14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nSpc>
                <a:spcPct val="114999"/>
              </a:lnSpc>
            </a:pPr>
            <a:r>
              <a:rPr lang="en-GB" sz="1600" dirty="0">
                <a:solidFill>
                  <a:srgbClr val="000000"/>
                </a:solidFill>
                <a:cs typeface="Times New Roman" panose="02020603050405020304"/>
              </a:rPr>
              <a:t>Chaotic systems exhibit complex and nonlinear behaviour, meaning their evolution cannot be described by simple linear equations.</a:t>
            </a:r>
            <a:endParaRPr lang="en-GB" sz="1600" dirty="0">
              <a:cs typeface="Times New Roman"/>
            </a:endParaRPr>
          </a:p>
        </p:txBody>
      </p:sp>
    </p:spTree>
    <p:extLst>
      <p:ext uri="{BB962C8B-B14F-4D97-AF65-F5344CB8AC3E}">
        <p14:creationId xmlns:p14="http://schemas.microsoft.com/office/powerpoint/2010/main" val="26927708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16475" y="2736174"/>
            <a:ext cx="5067600" cy="841800"/>
          </a:xfrm>
          <a:prstGeom prst="rect">
            <a:avLst/>
          </a:prstGeom>
        </p:spPr>
        <p:txBody>
          <a:bodyPr spcFirstLastPara="1" wrap="square" lIns="91425" tIns="91425" rIns="91425" bIns="91425" anchor="b" anchorCtr="0">
            <a:noAutofit/>
          </a:bodyPr>
          <a:lstStyle/>
          <a:p>
            <a:r>
              <a:rPr lang="en-GB" dirty="0"/>
              <a:t>Chaotic Encryption Algorithms</a:t>
            </a:r>
            <a:endParaRPr lang="en-US"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02</a:t>
            </a:r>
            <a:endParaRPr dirty="0"/>
          </a:p>
        </p:txBody>
      </p:sp>
    </p:spTree>
    <p:extLst>
      <p:ext uri="{BB962C8B-B14F-4D97-AF65-F5344CB8AC3E}">
        <p14:creationId xmlns:p14="http://schemas.microsoft.com/office/powerpoint/2010/main" val="1212841308"/>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4087</Words>
  <Application>Microsoft Office PowerPoint</Application>
  <PresentationFormat>On-screen Show (16:9)</PresentationFormat>
  <Paragraphs>759</Paragraphs>
  <Slides>123</Slides>
  <Notes>123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123</vt:i4>
      </vt:variant>
    </vt:vector>
  </HeadingPairs>
  <TitlesOfParts>
    <vt:vector size="132" baseType="lpstr">
      <vt:lpstr>Lato</vt:lpstr>
      <vt:lpstr>Figtree Black</vt:lpstr>
      <vt:lpstr>Times New Roman</vt:lpstr>
      <vt:lpstr>Figtree</vt:lpstr>
      <vt:lpstr>Roboto</vt:lpstr>
      <vt:lpstr>Arial</vt:lpstr>
      <vt:lpstr>Nunito Light</vt:lpstr>
      <vt:lpstr>Hanken Grotesk</vt:lpstr>
      <vt:lpstr>Elegant Black &amp; White Thesis Defense by Slidesgo</vt:lpstr>
      <vt:lpstr>Chapter 1 Encryption &amp; Spread Spectrum Techniques</vt:lpstr>
      <vt:lpstr>Table of contents</vt:lpstr>
      <vt:lpstr>Why encryption ?</vt:lpstr>
      <vt:lpstr>Symmetric encryption</vt:lpstr>
      <vt:lpstr>Symmetric encryption types </vt:lpstr>
      <vt:lpstr>Symmetric encryption example </vt:lpstr>
      <vt:lpstr>05</vt:lpstr>
      <vt:lpstr>Asymmetric encryption</vt:lpstr>
      <vt:lpstr>07</vt:lpstr>
      <vt:lpstr>Watermarking</vt:lpstr>
      <vt:lpstr>Watermarks types</vt:lpstr>
      <vt:lpstr>10</vt:lpstr>
      <vt:lpstr>Spread spectrum techniques</vt:lpstr>
      <vt:lpstr>Types of spreading codes</vt:lpstr>
      <vt:lpstr>Walsh codes</vt:lpstr>
      <vt:lpstr>PN codes</vt:lpstr>
      <vt:lpstr>Properties of PN codes</vt:lpstr>
      <vt:lpstr>GPS</vt:lpstr>
      <vt:lpstr>GPS C/A Code</vt:lpstr>
      <vt:lpstr>P Codes</vt:lpstr>
      <vt:lpstr>Chapter 2  Image Steganography</vt:lpstr>
      <vt:lpstr>Table of contents</vt:lpstr>
      <vt:lpstr>Introduction</vt:lpstr>
      <vt:lpstr>In this Project</vt:lpstr>
      <vt:lpstr>Steps</vt:lpstr>
      <vt:lpstr>Steps</vt:lpstr>
      <vt:lpstr>Image Encryption</vt:lpstr>
      <vt:lpstr>Text message Encryption</vt:lpstr>
      <vt:lpstr>Example for Vigenère cipher</vt:lpstr>
      <vt:lpstr>Least Significant Bit (LSB) Technique</vt:lpstr>
      <vt:lpstr>Results</vt:lpstr>
      <vt:lpstr>Results</vt:lpstr>
      <vt:lpstr>Results</vt:lpstr>
      <vt:lpstr>Attacks</vt:lpstr>
      <vt:lpstr>Attacks</vt:lpstr>
      <vt:lpstr>Analysis Attacks</vt:lpstr>
      <vt:lpstr>1. Crop Image</vt:lpstr>
      <vt:lpstr>1. Crop Image</vt:lpstr>
      <vt:lpstr>Modify Project</vt:lpstr>
      <vt:lpstr>Modify Project</vt:lpstr>
      <vt:lpstr>Results</vt:lpstr>
      <vt:lpstr>Results</vt:lpstr>
      <vt:lpstr>2. Salt &amp; Pepper Noise</vt:lpstr>
      <vt:lpstr>2. Salt &amp; Pepper Noise</vt:lpstr>
      <vt:lpstr>2. Salt &amp; Pepper Noise</vt:lpstr>
      <vt:lpstr>2. Salt &amp; Pepper Noise</vt:lpstr>
      <vt:lpstr>3. Gaussian Noise</vt:lpstr>
      <vt:lpstr>3. Gaussian Noise</vt:lpstr>
      <vt:lpstr>3. Gaussian Noise</vt:lpstr>
      <vt:lpstr>Summary for Salt &amp; Pepper and Gaussian Noise</vt:lpstr>
      <vt:lpstr>Chapter 3 &amp; 4 Sound Steganography</vt:lpstr>
      <vt:lpstr>Table of contents</vt:lpstr>
      <vt:lpstr>Table of contents</vt:lpstr>
      <vt:lpstr> Introduction to sound </vt:lpstr>
      <vt:lpstr>Introduction for sound</vt:lpstr>
      <vt:lpstr>Introduction for sound</vt:lpstr>
      <vt:lpstr> Sound Steganography</vt:lpstr>
      <vt:lpstr>Soud Steganography</vt:lpstr>
      <vt:lpstr>Soud Steganography</vt:lpstr>
      <vt:lpstr>Soud Steganography</vt:lpstr>
      <vt:lpstr>   Least Significant  Bit (LSB) </vt:lpstr>
      <vt:lpstr>Least Significant Bit (LSB)</vt:lpstr>
      <vt:lpstr>Least Significant Bit (LSB)</vt:lpstr>
      <vt:lpstr>Least Significant Bit (LSB)</vt:lpstr>
      <vt:lpstr>Hiding Text  into sound file</vt:lpstr>
      <vt:lpstr>Hiding Text  into sound file</vt:lpstr>
      <vt:lpstr>Hiding Text  into sound file</vt:lpstr>
      <vt:lpstr>Hiding Text  into sound file</vt:lpstr>
      <vt:lpstr>Hiding Image  into sound file</vt:lpstr>
      <vt:lpstr>Hiding Image  into sound file</vt:lpstr>
      <vt:lpstr>Hiding Image into sound file</vt:lpstr>
      <vt:lpstr>Hiding Image into sound file</vt:lpstr>
      <vt:lpstr>Hiding Image into sound file</vt:lpstr>
      <vt:lpstr>Adding advanced features</vt:lpstr>
      <vt:lpstr>Adding advanced features</vt:lpstr>
      <vt:lpstr>Adding advanced features</vt:lpstr>
      <vt:lpstr>Adding advanced features</vt:lpstr>
      <vt:lpstr>Adding advanced features</vt:lpstr>
      <vt:lpstr>Spread Spectrum Technique</vt:lpstr>
      <vt:lpstr>PowerPoint Presentation</vt:lpstr>
      <vt:lpstr>PowerPoint Presentation</vt:lpstr>
      <vt:lpstr>PowerPoint Presentation</vt:lpstr>
      <vt:lpstr>Chapter 5 Chaotic Code: Generation and Properties</vt:lpstr>
      <vt:lpstr>Table of contents</vt:lpstr>
      <vt:lpstr>Chaos theory</vt:lpstr>
      <vt:lpstr>-Definition of chaos theory  -Definition of chaos theory relevance to cryptography </vt:lpstr>
      <vt:lpstr>The fundamental principles of chaos theory </vt:lpstr>
      <vt:lpstr>1. Sensitivity to Initial Conditions 2. Nonlinearity 3. Unpredictability 4. Attractors 5. Determinism </vt:lpstr>
      <vt:lpstr>mathematical background  </vt:lpstr>
      <vt:lpstr>-Chaos and Phase/State Spaces    -Lyapunov exponents </vt:lpstr>
      <vt:lpstr>Chapter 6 Applications of Chaotic Code in Image Encryption</vt:lpstr>
      <vt:lpstr>Table of contents</vt:lpstr>
      <vt:lpstr>Chaos in Cryptography</vt:lpstr>
      <vt:lpstr>Chaos in Cryptography</vt:lpstr>
      <vt:lpstr>High Sensitivity to Initial Conditions</vt:lpstr>
      <vt:lpstr>Pseudo-Randomness</vt:lpstr>
      <vt:lpstr>Deterministic yet Unpredictable</vt:lpstr>
      <vt:lpstr>Complexity and Nonlinearity</vt:lpstr>
      <vt:lpstr>Chaotic Encryption Algorithms</vt:lpstr>
      <vt:lpstr>Chaotic Encryption Algorithms </vt:lpstr>
      <vt:lpstr>Shuffling and Substitution</vt:lpstr>
      <vt:lpstr>Shuffling</vt:lpstr>
      <vt:lpstr>Shuffling Techniques</vt:lpstr>
      <vt:lpstr>Shuffling Techniques</vt:lpstr>
      <vt:lpstr>Shuffling Techniques</vt:lpstr>
      <vt:lpstr>Substitution</vt:lpstr>
      <vt:lpstr>Substitution</vt:lpstr>
      <vt:lpstr>Key Generation for Image Encryption</vt:lpstr>
      <vt:lpstr>Chaotic Encryption – Image</vt:lpstr>
      <vt:lpstr>Chaotic Encryption Algorithms </vt:lpstr>
      <vt:lpstr>Encrypted Image</vt:lpstr>
      <vt:lpstr>Decrypted Image</vt:lpstr>
      <vt:lpstr>Encryption and Decryption Algorithm </vt:lpstr>
      <vt:lpstr>Decryption Using Incorrect Key</vt:lpstr>
      <vt:lpstr>Encrypting Using Non-optimal Parameter</vt:lpstr>
      <vt:lpstr>Hardware Implementation for Generating Chaotic Code</vt:lpstr>
      <vt:lpstr>Circuit used to generate chaotic code:  </vt:lpstr>
      <vt:lpstr>PowerPoint Presentation</vt:lpstr>
      <vt:lpstr>Connect the Components:  </vt:lpstr>
      <vt:lpstr>After Connecting ( Standard form of the Chua's circuit ) </vt:lpstr>
      <vt:lpstr>Characteristic of Chua's diode </vt:lpstr>
      <vt:lpstr>The relation between the voltage of capacitors and inductor with time    </vt:lpstr>
      <vt:lpstr>Pictured is a graph of the non-periodic orbit in Chua’s circuit, each dimension representing the voltage or current in a particular component of the circuit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Encryption &amp; Spread Spectrum Techniques</dc:title>
  <dc:creator>Next</dc:creator>
  <cp:lastModifiedBy>es-Abdelrahman.badr24</cp:lastModifiedBy>
  <cp:revision>68</cp:revision>
  <dcterms:created xsi:type="dcterms:W3CDTF">2024-06-22T16:34:00Z</dcterms:created>
  <dcterms:modified xsi:type="dcterms:W3CDTF">2024-06-25T21:28:25Z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CFA2BBC9B41242228DB5F8A9B630B717_13</vt:lpwstr>
  </property>
  <property fmtid="{D5CDD505-2E9C-101B-9397-08002B2CF9AE}" pid="3" name="KSOProductBuildVer">
    <vt:lpwstr>1033-12.2.0.13472</vt:lpwstr>
  </property>
  <property fmtid="{D5CDD505-2E9C-101B-9397-08002B2CF9AE}" pid="4" name="ContentTypeId">
    <vt:lpwstr>0x0101005A8D38C0A3EABD47BF12E0F67C25DFC8</vt:lpwstr>
  </property>
</Properties>
</file>